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12.xml" ContentType="application/vnd.openxmlformats-officedocument.presentationml.notesSlide+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9.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35.jpeg" ContentType="image/jpeg"/>
  <Override PartName="/ppt/media/image34.jpeg" ContentType="image/jpeg"/>
  <Override PartName="/ppt/media/image29.jpeg" ContentType="image/jpeg"/>
  <Override PartName="/ppt/media/image28.jpeg" ContentType="image/jpeg"/>
  <Override PartName="/ppt/media/image27.jpeg" ContentType="image/jpeg"/>
  <Override PartName="/ppt/media/image25.jpeg" ContentType="image/jpeg"/>
  <Override PartName="/ppt/media/image5.png" ContentType="image/png"/>
  <Override PartName="/ppt/media/image4.png" ContentType="image/png"/>
  <Override PartName="/ppt/media/image6.png" ContentType="image/png"/>
  <Override PartName="/ppt/media/image8.png" ContentType="image/png"/>
  <Override PartName="/ppt/media/image2.png" ContentType="image/png"/>
  <Override PartName="/ppt/media/image9.png" ContentType="image/png"/>
  <Override PartName="/ppt/media/image15.jpeg" ContentType="image/jpeg"/>
  <Override PartName="/ppt/media/image11.jpeg" ContentType="image/jpeg"/>
  <Override PartName="/ppt/media/image36.png" ContentType="image/png"/>
  <Override PartName="/ppt/media/image33.png" ContentType="image/png"/>
  <Override PartName="/ppt/media/image32.png" ContentType="image/png"/>
  <Override PartName="/ppt/media/image31.png" ContentType="image/png"/>
  <Override PartName="/ppt/media/image30.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20.png" ContentType="image/png"/>
  <Override PartName="/ppt/media/image19.png" ContentType="image/png"/>
  <Override PartName="/ppt/media/image18.png" ContentType="image/png"/>
  <Override PartName="/ppt/media/image17.png" ContentType="image/png"/>
  <Override PartName="/ppt/media/image3.jpeg" ContentType="image/jpeg"/>
  <Override PartName="/ppt/media/image1.jpeg" ContentType="image/jpeg"/>
  <Override PartName="/ppt/media/image16.png" ContentType="image/png"/>
  <Override PartName="/ppt/media/image7.jpeg" ContentType="image/jpeg"/>
  <Override PartName="/ppt/media/image10.png" ContentType="image/png"/>
  <Override PartName="/ppt/media/image12.png" ContentType="image/png"/>
  <Override PartName="/ppt/media/image13.png" ContentType="image/png"/>
  <Override PartName="/ppt/media/image14.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单击鼠标移动幻灯片</a:t>
            </a:r>
            <a:endParaRPr b="0" lang="en-US" sz="4400" spc="-1" strike="noStrike">
              <a:latin typeface="Arial"/>
            </a:endParaRPr>
          </a:p>
        </p:txBody>
      </p:sp>
      <p:sp>
        <p:nvSpPr>
          <p:cNvPr id="220"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单击编辑备注格式</a:t>
            </a:r>
            <a:endParaRPr b="0" lang="en-US" sz="2000" spc="-1" strike="noStrike">
              <a:latin typeface="Arial"/>
            </a:endParaRPr>
          </a:p>
        </p:txBody>
      </p:sp>
      <p:sp>
        <p:nvSpPr>
          <p:cNvPr id="221" name="PlaceHolder 3"/>
          <p:cNvSpPr>
            <a:spLocks noGrp="1"/>
          </p:cNvSpPr>
          <p:nvPr>
            <p:ph type="hdr"/>
          </p:nvPr>
        </p:nvSpPr>
        <p:spPr>
          <a:xfrm>
            <a:off x="0" y="0"/>
            <a:ext cx="3280680" cy="534240"/>
          </a:xfrm>
          <a:prstGeom prst="rect">
            <a:avLst/>
          </a:prstGeom>
        </p:spPr>
        <p:txBody>
          <a:bodyPr lIns="0" rIns="0" tIns="0" bIns="0"/>
          <a:p>
            <a:r>
              <a:rPr b="0" lang="en-US" sz="1400" spc="-1" strike="noStrike">
                <a:latin typeface="Times New Roman"/>
              </a:rPr>
              <a:t>&lt;页眉&gt;</a:t>
            </a:r>
            <a:endParaRPr b="0" lang="en-US" sz="1400" spc="-1" strike="noStrike">
              <a:latin typeface="Times New Roman"/>
            </a:endParaRPr>
          </a:p>
        </p:txBody>
      </p:sp>
      <p:sp>
        <p:nvSpPr>
          <p:cNvPr id="222"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latin typeface="Times New Roman"/>
              </a:rPr>
              <a:t>&lt;日期/时间&gt;</a:t>
            </a:r>
            <a:endParaRPr b="0" lang="en-US" sz="1400" spc="-1" strike="noStrike">
              <a:latin typeface="Times New Roman"/>
            </a:endParaRPr>
          </a:p>
        </p:txBody>
      </p:sp>
      <p:sp>
        <p:nvSpPr>
          <p:cNvPr id="223"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latin typeface="Times New Roman"/>
              </a:rPr>
              <a:t>&lt;页脚&gt;</a:t>
            </a:r>
            <a:endParaRPr b="0" lang="en-US" sz="1400" spc="-1" strike="noStrike">
              <a:latin typeface="Times New Roman"/>
            </a:endParaRPr>
          </a:p>
        </p:txBody>
      </p:sp>
      <p:sp>
        <p:nvSpPr>
          <p:cNvPr id="224" name="PlaceHolder 6"/>
          <p:cNvSpPr>
            <a:spLocks noGrp="1"/>
          </p:cNvSpPr>
          <p:nvPr>
            <p:ph type="sldNum"/>
          </p:nvPr>
        </p:nvSpPr>
        <p:spPr>
          <a:xfrm>
            <a:off x="4278960" y="10157400"/>
            <a:ext cx="3280680" cy="534240"/>
          </a:xfrm>
          <a:prstGeom prst="rect">
            <a:avLst/>
          </a:prstGeom>
        </p:spPr>
        <p:txBody>
          <a:bodyPr lIns="0" rIns="0" tIns="0" bIns="0" anchor="b"/>
          <a:p>
            <a:pPr algn="r"/>
            <a:fld id="{C70EF88E-7EE1-48A6-9084-18716AFDEBDA}" type="slidenum">
              <a:rPr b="0" lang="en-US" sz="1400" spc="-1" strike="noStrike">
                <a:latin typeface="Times New Roman"/>
              </a:rPr>
              <a:t>&lt;编号&gt;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sldImg"/>
          </p:nvPr>
        </p:nvSpPr>
        <p:spPr>
          <a:xfrm>
            <a:off x="216000" y="812520"/>
            <a:ext cx="7126920" cy="4008600"/>
          </a:xfrm>
          <a:prstGeom prst="rect">
            <a:avLst/>
          </a:prstGeom>
        </p:spPr>
      </p:sp>
      <p:sp>
        <p:nvSpPr>
          <p:cNvPr id="315" name="PlaceHolder 2"/>
          <p:cNvSpPr>
            <a:spLocks noGrp="1"/>
          </p:cNvSpPr>
          <p:nvPr>
            <p:ph type="body"/>
          </p:nvPr>
        </p:nvSpPr>
        <p:spPr>
          <a:xfrm>
            <a:off x="756000" y="5078520"/>
            <a:ext cx="6047280" cy="8655480"/>
          </a:xfrm>
          <a:prstGeom prst="rect">
            <a:avLst/>
          </a:prstGeom>
        </p:spPr>
        <p:txBody>
          <a:bodyPr lIns="0" rIns="0" tIns="0" bIns="0"/>
          <a:p>
            <a:pPr marL="216000" indent="-216000">
              <a:lnSpc>
                <a:spcPct val="100000"/>
              </a:lnSpc>
            </a:pPr>
            <a:r>
              <a:rPr b="0" lang="en-US" sz="1400" spc="-1" strike="noStrike">
                <a:solidFill>
                  <a:srgbClr val="1a1a1a"/>
                </a:solidFill>
                <a:latin typeface="宋体"/>
                <a:ea typeface="宋体"/>
              </a:rPr>
              <a:t>封装是面向对象最重要的特征之一，封装就是指</a:t>
            </a:r>
            <a:r>
              <a:rPr b="1" lang="en-US" sz="1400" spc="-1" strike="noStrike">
                <a:solidFill>
                  <a:srgbClr val="1a1a1a"/>
                </a:solidFill>
                <a:latin typeface="宋体"/>
                <a:ea typeface="宋体"/>
              </a:rPr>
              <a:t>隐藏</a:t>
            </a:r>
            <a:r>
              <a:rPr b="0" lang="en-US" sz="1400" spc="-1" strike="noStrike">
                <a:solidFill>
                  <a:srgbClr val="1a1a1a"/>
                </a:solidFill>
                <a:latin typeface="宋体"/>
                <a:ea typeface="宋体"/>
              </a:rPr>
              <a:t>。</a:t>
            </a:r>
            <a:endParaRPr b="0" lang="en-US" sz="1400" spc="-1" strike="noStrike">
              <a:latin typeface="Arial"/>
            </a:endParaRPr>
          </a:p>
          <a:p>
            <a:pPr marL="216000" indent="-216000">
              <a:lnSpc>
                <a:spcPct val="100000"/>
              </a:lnSpc>
            </a:pPr>
            <a:endParaRPr b="0" lang="en-US" sz="1400" spc="-1" strike="noStrike">
              <a:latin typeface="Arial"/>
            </a:endParaRPr>
          </a:p>
          <a:p>
            <a:pPr marL="216000" indent="-216000">
              <a:lnSpc>
                <a:spcPct val="100000"/>
              </a:lnSpc>
            </a:pPr>
            <a:r>
              <a:rPr b="0" lang="en-US" sz="1400" spc="-1" strike="noStrike">
                <a:solidFill>
                  <a:srgbClr val="1a1a1a"/>
                </a:solidFill>
                <a:latin typeface="宋体"/>
                <a:ea typeface="宋体"/>
              </a:rPr>
              <a:t>将不需要对外提供的内容都隐藏起来，</a:t>
            </a:r>
            <a:r>
              <a:rPr b="0" lang="en-US" sz="1400" spc="-1" strike="noStrike">
                <a:solidFill>
                  <a:srgbClr val="333333"/>
                </a:solidFill>
                <a:latin typeface="宋体"/>
                <a:ea typeface="宋体"/>
              </a:rPr>
              <a:t>把属性隐藏，提供公共方法对调用者来访问。</a:t>
            </a:r>
            <a:endParaRPr b="0" lang="en-US" sz="1400" spc="-1" strike="noStrike">
              <a:latin typeface="Arial"/>
            </a:endParaRPr>
          </a:p>
          <a:p>
            <a:pPr marL="216000" indent="-216000">
              <a:lnSpc>
                <a:spcPct val="100000"/>
              </a:lnSpc>
            </a:pPr>
            <a:endParaRPr b="0" lang="en-US" sz="1400" spc="-1" strike="noStrike">
              <a:latin typeface="Arial"/>
            </a:endParaRPr>
          </a:p>
          <a:p>
            <a:pPr marL="216000" indent="-216000">
              <a:lnSpc>
                <a:spcPct val="100000"/>
              </a:lnSpc>
            </a:pPr>
            <a:r>
              <a:rPr b="0" lang="en-US" sz="1400" spc="-1" strike="noStrike">
                <a:solidFill>
                  <a:srgbClr val="333333"/>
                </a:solidFill>
                <a:latin typeface="宋体"/>
                <a:ea typeface="宋体"/>
              </a:rPr>
              <a:t>对象隐藏了数据（例如</a:t>
            </a:r>
            <a:r>
              <a:rPr b="0" lang="en-US" sz="1400" spc="-1" strike="noStrike">
                <a:solidFill>
                  <a:srgbClr val="333333"/>
                </a:solidFill>
                <a:latin typeface="宋体"/>
                <a:ea typeface="宋体"/>
              </a:rPr>
              <a:t>private</a:t>
            </a:r>
            <a:r>
              <a:rPr b="0" lang="en-US" sz="1400" spc="-1" strike="noStrike">
                <a:solidFill>
                  <a:srgbClr val="333333"/>
                </a:solidFill>
                <a:latin typeface="宋体"/>
                <a:ea typeface="宋体"/>
              </a:rPr>
              <a:t>属性），避免了其他对象可以直接访问使用对象属性而造成耦合度过高，过度依赖。同时也可以阻止其他对象随意修改对象内部的数据而引起对象的不一致</a:t>
            </a:r>
            <a:r>
              <a:rPr b="0" lang="en-US" sz="1400" spc="-1" strike="noStrike">
                <a:solidFill>
                  <a:srgbClr val="333333"/>
                </a:solidFill>
                <a:latin typeface="宋体"/>
                <a:ea typeface="宋体"/>
              </a:rPr>
              <a:t>.</a:t>
            </a:r>
            <a:endParaRPr b="0" lang="en-US" sz="1400" spc="-1" strike="noStrike">
              <a:latin typeface="Arial"/>
            </a:endParaRPr>
          </a:p>
          <a:p>
            <a:pPr marL="216000" indent="-216000">
              <a:lnSpc>
                <a:spcPct val="100000"/>
              </a:lnSpc>
            </a:pPr>
            <a:endParaRPr b="0" lang="en-US" sz="1400" spc="-1" strike="noStrike">
              <a:latin typeface="Arial"/>
            </a:endParaRPr>
          </a:p>
          <a:p>
            <a:pPr marL="216000" indent="-216000">
              <a:lnSpc>
                <a:spcPct val="100000"/>
              </a:lnSpc>
            </a:pPr>
            <a:r>
              <a:rPr b="0" lang="en-US" sz="1400" spc="-1" strike="noStrike">
                <a:solidFill>
                  <a:srgbClr val="ff0000"/>
                </a:solidFill>
                <a:latin typeface="宋体"/>
                <a:ea typeface="宋体"/>
              </a:rPr>
              <a:t>什么是封装？封装就是将对象具有的一些属性和方法通过封装打包到一起，共同体现一个事物的特征。</a:t>
            </a:r>
            <a:endParaRPr b="0" lang="en-US" sz="1400" spc="-1" strike="noStrike">
              <a:latin typeface="Arial"/>
            </a:endParaRPr>
          </a:p>
          <a:p>
            <a:pPr marL="216000" indent="-216000">
              <a:lnSpc>
                <a:spcPct val="100000"/>
              </a:lnSpc>
            </a:pPr>
            <a:r>
              <a:rPr b="0" lang="en-US" sz="1400" spc="-1" strike="noStrike">
                <a:solidFill>
                  <a:srgbClr val="ff0000"/>
                </a:solidFill>
                <a:latin typeface="宋体"/>
                <a:ea typeface="宋体"/>
              </a:rPr>
              <a:t>为什么要封装？因为对象也是隐私的，没有人希望外界能知道自己的隐私，所以为了确保对象（爱人）在外界的良好形象就要保护好对象的隐私（对于人来说），那么对于程序来说，让别人知道的隐私越少，暴露出来的</a:t>
            </a:r>
            <a:r>
              <a:rPr b="0" lang="en-US" sz="1400" spc="-1" strike="noStrike">
                <a:solidFill>
                  <a:srgbClr val="ff0000"/>
                </a:solidFill>
                <a:latin typeface="宋体"/>
                <a:ea typeface="宋体"/>
              </a:rPr>
              <a:t>bug</a:t>
            </a:r>
            <a:r>
              <a:rPr b="0" lang="en-US" sz="1400" spc="-1" strike="noStrike">
                <a:solidFill>
                  <a:srgbClr val="ff0000"/>
                </a:solidFill>
                <a:latin typeface="宋体"/>
                <a:ea typeface="宋体"/>
              </a:rPr>
              <a:t>也能越少。当然隐私有时候也不是绝对的，比如有些事情对于家人就不算隐私，对同事，同学就完全算是隐私。</a:t>
            </a:r>
            <a:endParaRPr b="0" lang="en-US" sz="1400" spc="-1" strike="noStrike">
              <a:latin typeface="Arial"/>
            </a:endParaRPr>
          </a:p>
          <a:p>
            <a:pPr marL="216000" indent="-216000">
              <a:lnSpc>
                <a:spcPct val="100000"/>
              </a:lnSpc>
            </a:pPr>
            <a:r>
              <a:rPr b="0" lang="en-US" sz="2000" spc="-1" strike="noStrike">
                <a:solidFill>
                  <a:srgbClr val="ff0000"/>
                </a:solidFill>
                <a:latin typeface="Arial"/>
                <a:ea typeface="宋体"/>
              </a:rPr>
              <a:t>访问修饰符：</a:t>
            </a:r>
            <a:endParaRPr b="0" lang="en-US" sz="2000" spc="-1" strike="noStrike">
              <a:latin typeface="Arial"/>
            </a:endParaRPr>
          </a:p>
          <a:p>
            <a:pPr marL="216000" indent="-216000">
              <a:lnSpc>
                <a:spcPct val="100000"/>
              </a:lnSpc>
            </a:pPr>
            <a:r>
              <a:rPr b="0" lang="en-US" sz="1400" spc="-1" strike="noStrike">
                <a:solidFill>
                  <a:srgbClr val="ff0000"/>
                </a:solidFill>
                <a:latin typeface="宋体"/>
                <a:ea typeface="宋体"/>
              </a:rPr>
              <a:t>public</a:t>
            </a:r>
            <a:r>
              <a:rPr b="0" lang="en-US" sz="1400" spc="-1" strike="noStrike">
                <a:solidFill>
                  <a:srgbClr val="ff0000"/>
                </a:solidFill>
                <a:latin typeface="宋体"/>
                <a:ea typeface="宋体"/>
              </a:rPr>
              <a:t>：公共的，可以理解为一个人的外貌特征，是谁都能看到的了解的。</a:t>
            </a:r>
            <a:endParaRPr b="0" lang="en-US" sz="1400" spc="-1" strike="noStrike">
              <a:latin typeface="Arial"/>
            </a:endParaRPr>
          </a:p>
          <a:p>
            <a:pPr marL="216000" indent="-216000">
              <a:lnSpc>
                <a:spcPct val="100000"/>
              </a:lnSpc>
            </a:pPr>
            <a:r>
              <a:rPr b="0" lang="en-US" sz="1400" spc="-1" strike="noStrike">
                <a:solidFill>
                  <a:srgbClr val="ff0000"/>
                </a:solidFill>
                <a:latin typeface="宋体"/>
                <a:ea typeface="宋体"/>
              </a:rPr>
              <a:t>private</a:t>
            </a:r>
            <a:r>
              <a:rPr b="0" lang="en-US" sz="1400" spc="-1" strike="noStrike">
                <a:solidFill>
                  <a:srgbClr val="ff0000"/>
                </a:solidFill>
                <a:latin typeface="宋体"/>
                <a:ea typeface="宋体"/>
              </a:rPr>
              <a:t>：完全的隐私，除了自己别人都不能知道的。</a:t>
            </a:r>
            <a:endParaRPr b="0" lang="en-US" sz="1400" spc="-1" strike="noStrike">
              <a:latin typeface="Arial"/>
            </a:endParaRPr>
          </a:p>
          <a:p>
            <a:pPr marL="216000" indent="-216000">
              <a:lnSpc>
                <a:spcPct val="100000"/>
              </a:lnSpc>
            </a:pPr>
            <a:endParaRPr b="0" lang="en-US" sz="1400" spc="-1" strike="noStrike">
              <a:latin typeface="Arial"/>
            </a:endParaRPr>
          </a:p>
          <a:p>
            <a:pPr marL="216000" indent="-216000">
              <a:lnSpc>
                <a:spcPct val="100000"/>
              </a:lnSpc>
            </a:pPr>
            <a:r>
              <a:rPr b="0" lang="en-US" sz="1400" spc="-1" strike="noStrike">
                <a:solidFill>
                  <a:srgbClr val="1a1a1a"/>
                </a:solidFill>
                <a:latin typeface="宋体"/>
                <a:ea typeface="宋体"/>
              </a:rPr>
              <a:t>假设我们要构建一个小型的模拟游戏，游戏里有人有猫，他们之间可以交流。如果我们想使用封装，就得把所有“猫”逻辑封装到猫类中。看上去是这样的：</a:t>
            </a:r>
            <a:endParaRPr b="0" lang="en-US" sz="1400" spc="-1" strike="noStrike">
              <a:latin typeface="Arial"/>
            </a:endParaRPr>
          </a:p>
          <a:p>
            <a:pPr marL="216000" indent="-216000">
              <a:lnSpc>
                <a:spcPct val="100000"/>
              </a:lnSpc>
            </a:pPr>
            <a:r>
              <a:rPr b="0" lang="en-US" sz="2000" spc="-1" strike="noStrike">
                <a:solidFill>
                  <a:srgbClr val="1a1a1a"/>
                </a:solidFill>
                <a:latin typeface="Arial"/>
                <a:ea typeface="宋体"/>
              </a:rPr>
              <a:t>在这里，猫的饥饿与能量状态是私有变量</a:t>
            </a:r>
            <a:endParaRPr b="0" lang="en-US" sz="2000" spc="-1" strike="noStrike">
              <a:latin typeface="Arial"/>
            </a:endParaRPr>
          </a:p>
          <a:p>
            <a:pPr marL="216000" indent="-216000">
              <a:lnSpc>
                <a:spcPct val="100000"/>
              </a:lnSpc>
            </a:pPr>
            <a:r>
              <a:rPr b="0" lang="en-US" sz="2000" spc="-1" strike="noStrike">
                <a:solidFill>
                  <a:srgbClr val="1a1a1a"/>
                </a:solidFill>
                <a:latin typeface="Arial"/>
                <a:ea typeface="宋体"/>
              </a:rPr>
              <a:t>它也有一个私有方法喵（）。只要它愿意，就可以随时调用，其他类不能控制猫去喵喵叫。</a:t>
            </a:r>
            <a:endParaRPr b="0" lang="en-US" sz="2000" spc="-1" strike="noStrike">
              <a:latin typeface="Arial"/>
            </a:endParaRPr>
          </a:p>
          <a:p>
            <a:pPr marL="216000" indent="-216000">
              <a:lnSpc>
                <a:spcPct val="100000"/>
              </a:lnSpc>
            </a:pPr>
            <a:r>
              <a:rPr b="0" lang="en-US" sz="2000" spc="-1" strike="noStrike">
                <a:solidFill>
                  <a:srgbClr val="1a1a1a"/>
                </a:solidFill>
                <a:latin typeface="Arial"/>
                <a:ea typeface="宋体"/>
              </a:rPr>
              <a:t>人们能做的事情被定义在通用方法中，是睡觉（），玩耍（），喂食（）。他们都能或多或少地调整内部状态并有可能调用喵（）。这样就建立了私有状态和通用方法之间的桥梁。</a:t>
            </a:r>
            <a:endParaRPr b="0" lang="en-US" sz="2000" spc="-1" strike="noStrike">
              <a:latin typeface="Arial"/>
            </a:endParaRPr>
          </a:p>
          <a:p>
            <a:pPr marL="216000" indent="-216000">
              <a:lnSpc>
                <a:spcPct val="100000"/>
              </a:lnSpc>
            </a:pPr>
            <a:r>
              <a:rPr b="0" lang="en-US" sz="2000" spc="-1" strike="noStrike">
                <a:solidFill>
                  <a:srgbClr val="1a1a1a"/>
                </a:solidFill>
                <a:latin typeface="Arial"/>
                <a:ea typeface="宋体"/>
              </a:rPr>
              <a:t>这就是封装。</a:t>
            </a:r>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216000" y="812520"/>
            <a:ext cx="7126920" cy="4008600"/>
          </a:xfrm>
          <a:prstGeom prst="rect">
            <a:avLst/>
          </a:prstGeom>
        </p:spPr>
      </p:sp>
      <p:sp>
        <p:nvSpPr>
          <p:cNvPr id="317"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对于继承，他和我们现实生活当中，从父母的那里，继承体貌特征类似，我们来看一个家族图谱，在这里爸爸可以继承爸爸可以爷爷奶奶的体貌特征，妈妈就可以继承外公外婆的体貌特征，我呢就可以继承父母的。这就是继承。在这个继承关系当中，爷爷奶奶是爸爸的父类，爸爸就是子类。我呢，爸爸妈妈是父类，我就子类。对于面向对象而言，子类可以继承父类的属性和方法，并且可以重写和添加新的属性和方法。通过继承，我们可以通过代码的重复利用</a:t>
            </a:r>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216000" y="812520"/>
            <a:ext cx="7126920" cy="4008600"/>
          </a:xfrm>
          <a:prstGeom prst="rect">
            <a:avLst/>
          </a:prstGeom>
        </p:spPr>
      </p:sp>
      <p:sp>
        <p:nvSpPr>
          <p:cNvPr id="319" name="PlaceHolder 2"/>
          <p:cNvSpPr>
            <a:spLocks noGrp="1"/>
          </p:cNvSpPr>
          <p:nvPr>
            <p:ph type="body"/>
          </p:nvPr>
        </p:nvSpPr>
        <p:spPr>
          <a:xfrm>
            <a:off x="756000" y="5078520"/>
            <a:ext cx="6047280" cy="4810680"/>
          </a:xfrm>
          <a:prstGeom prst="rect">
            <a:avLst/>
          </a:prstGeom>
        </p:spPr>
        <p:txBody>
          <a:bodyPr lIns="0" rIns="0" tIns="0" bIns="0"/>
          <a:p>
            <a:pPr marL="216000" indent="-215640" algn="just">
              <a:lnSpc>
                <a:spcPct val="100000"/>
              </a:lnSpc>
            </a:pPr>
            <a:r>
              <a:rPr b="0" lang="en-US" sz="1200" spc="-1" strike="noStrike">
                <a:latin typeface="文泉驿微米黑"/>
                <a:ea typeface="文泉驿微米黑"/>
              </a:rPr>
              <a:t>    </a:t>
            </a:r>
            <a:r>
              <a:rPr b="0" lang="en-US" sz="1200" spc="-1" strike="noStrike">
                <a:latin typeface="文泉驿微米黑"/>
                <a:ea typeface="文泉驿微米黑"/>
              </a:rPr>
              <a:t>指的是同一事物的多种形态。比如这个谁</a:t>
            </a:r>
            <a:r>
              <a:rPr b="0" lang="en-US" sz="1200" spc="-1" strike="noStrike">
                <a:latin typeface="文泉驿微米黑"/>
                <a:ea typeface="文泉驿微米黑"/>
              </a:rPr>
              <a:t>h20</a:t>
            </a:r>
            <a:r>
              <a:rPr b="0" lang="en-US" sz="1200" spc="-1" strike="noStrike">
                <a:latin typeface="文泉驿微米黑"/>
                <a:ea typeface="文泉驿微米黑"/>
              </a:rPr>
              <a:t>就有不同的状态。液态的我们称之为水，固态的我们称之为冰，气态的我们称之为水蒸气。在面向对象当中，多态不是体现在集中形态上，而是由于他们都继承自</a:t>
            </a:r>
            <a:r>
              <a:rPr b="0" lang="en-US" sz="1200" spc="-1" strike="noStrike">
                <a:latin typeface="文泉驿微米黑"/>
                <a:ea typeface="文泉驿微米黑"/>
              </a:rPr>
              <a:t>h20</a:t>
            </a:r>
            <a:r>
              <a:rPr b="0" lang="en-US" sz="1200" spc="-1" strike="noStrike">
                <a:latin typeface="文泉驿微米黑"/>
                <a:ea typeface="文泉驿微米黑"/>
              </a:rPr>
              <a:t>，他们就是有一个同名的方法，变云（），但是呢，这个冰变云，和这个水蒸气变云，他们是截然不同的两个方法，虽然调用方法名是一样的，但是他们的时间不同过程是不一样，这就是面向对象的多态性。父类的一种动作，在不同的子类上有不同的实现。</a:t>
            </a:r>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216000" y="812520"/>
            <a:ext cx="7126920" cy="4008600"/>
          </a:xfrm>
          <a:prstGeom prst="rect">
            <a:avLst/>
          </a:prstGeom>
        </p:spPr>
      </p:sp>
      <p:sp>
        <p:nvSpPr>
          <p:cNvPr id="301"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1" lang="en-US" sz="1200" spc="-1" strike="noStrike">
                <a:latin typeface="文泉驿微米黑"/>
                <a:ea typeface="文泉驿微米黑"/>
              </a:rPr>
              <a:t>面向过程</a:t>
            </a:r>
            <a:r>
              <a:rPr b="1" lang="en-US" sz="1200" spc="-1" strike="noStrike">
                <a:latin typeface="文泉驿微米黑"/>
                <a:ea typeface="文泉驿微米黑"/>
              </a:rPr>
              <a:t>:</a:t>
            </a:r>
            <a:r>
              <a:rPr b="0" lang="en-US" sz="1200" spc="-1" strike="noStrike">
                <a:latin typeface="文泉驿微米黑"/>
                <a:ea typeface="文泉驿微米黑"/>
              </a:rPr>
              <a:t>解决问题所需要的步骤，然后用函数把这些一步步实现。使用的时候再一个个依次调用就可以了。</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1" lang="en-US" sz="1200" spc="-1" strike="noStrike">
                <a:latin typeface="文泉驿微米黑"/>
                <a:ea typeface="文泉驿微米黑"/>
              </a:rPr>
              <a:t>面向对象</a:t>
            </a:r>
            <a:r>
              <a:rPr b="1" lang="en-US" sz="1200" spc="-1" strike="noStrike">
                <a:latin typeface="文泉驿微米黑"/>
                <a:ea typeface="文泉驿微米黑"/>
              </a:rPr>
              <a:t>:</a:t>
            </a:r>
            <a:r>
              <a:rPr b="0" lang="en-US" sz="1200" spc="-1" strike="noStrike">
                <a:latin typeface="文泉驿微米黑"/>
                <a:ea typeface="文泉驿微米黑"/>
              </a:rPr>
              <a:t>把构成问题事物分解成各个对象，建立对象的目的不是为了完成一个步骤，而是为了描述某个事物在整个解决问题的步骤中的行为。</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举个最简单点的例子来区分</a:t>
            </a:r>
            <a:r>
              <a:rPr b="0" lang="en-US" sz="1200" spc="-1" strike="noStrike">
                <a:solidFill>
                  <a:srgbClr val="222222"/>
                </a:solidFill>
                <a:latin typeface="文泉驿微米黑"/>
                <a:ea typeface="文泉驿微米黑"/>
              </a:rPr>
              <a:t>---</a:t>
            </a:r>
            <a:r>
              <a:rPr b="0" lang="en-US" sz="1200" spc="-1" strike="noStrike">
                <a:solidFill>
                  <a:srgbClr val="222222"/>
                </a:solidFill>
                <a:latin typeface="文泉驿微米黑"/>
                <a:ea typeface="文泉驿微米黑"/>
              </a:rPr>
              <a:t>面向过程和面向对象：</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有一天你想吃披萨了，怎么办呢？你有两个选择：</a:t>
            </a: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1</a:t>
            </a:r>
            <a:r>
              <a:rPr b="0" lang="en-US" sz="1200" spc="-1" strike="noStrike">
                <a:solidFill>
                  <a:srgbClr val="222222"/>
                </a:solidFill>
                <a:latin typeface="文泉驿微米黑"/>
                <a:ea typeface="文泉驿微米黑"/>
              </a:rPr>
              <a:t>、自己买材料，芝士，蘑菇，番茄，调料，等等然后把材料切成丁，拿出饼皮，涂上酱料，把切好的材料一层层铺上去，放进烤箱。</a:t>
            </a: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2</a:t>
            </a:r>
            <a:r>
              <a:rPr b="0" lang="en-US" sz="1200" spc="-1" strike="noStrike">
                <a:solidFill>
                  <a:srgbClr val="222222"/>
                </a:solidFill>
                <a:latin typeface="文泉驿微米黑"/>
                <a:ea typeface="文泉驿微米黑"/>
              </a:rPr>
              <a:t>、去饭店，张开嘴：来一份披萨！</a:t>
            </a: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看出来区别了吗？这就是</a:t>
            </a:r>
            <a:r>
              <a:rPr b="0" lang="en-US" sz="1200" spc="-1" strike="noStrike">
                <a:solidFill>
                  <a:srgbClr val="222222"/>
                </a:solidFill>
                <a:latin typeface="文泉驿微米黑"/>
                <a:ea typeface="文泉驿微米黑"/>
              </a:rPr>
              <a:t>1</a:t>
            </a:r>
            <a:r>
              <a:rPr b="0" lang="en-US" sz="1200" spc="-1" strike="noStrike">
                <a:solidFill>
                  <a:srgbClr val="222222"/>
                </a:solidFill>
                <a:latin typeface="文泉驿微米黑"/>
                <a:ea typeface="文泉驿微米黑"/>
              </a:rPr>
              <a:t>是面向过程，</a:t>
            </a:r>
            <a:r>
              <a:rPr b="0" lang="en-US" sz="1200" spc="-1" strike="noStrike">
                <a:solidFill>
                  <a:srgbClr val="222222"/>
                </a:solidFill>
                <a:latin typeface="文泉驿微米黑"/>
                <a:ea typeface="文泉驿微米黑"/>
              </a:rPr>
              <a:t>2</a:t>
            </a:r>
            <a:r>
              <a:rPr b="0" lang="en-US" sz="1200" spc="-1" strike="noStrike">
                <a:solidFill>
                  <a:srgbClr val="222222"/>
                </a:solidFill>
                <a:latin typeface="文泉驿微米黑"/>
                <a:ea typeface="文泉驿微米黑"/>
              </a:rPr>
              <a:t>是面向对象。</a:t>
            </a:r>
            <a:endParaRPr b="0" lang="en-US" sz="1200" spc="-1" strike="noStrike">
              <a:latin typeface="Arial"/>
            </a:endParaRPr>
          </a:p>
          <a:p>
            <a:pPr marL="216000" indent="-216000">
              <a:lnSpc>
                <a:spcPct val="100000"/>
              </a:lnSpc>
            </a:pPr>
            <a:endParaRPr b="0" lang="en-US" sz="1200" spc="-1" strike="noStrike">
              <a:latin typeface="Arial"/>
            </a:endParaRPr>
          </a:p>
          <a:p>
            <a:pPr marL="216000" indent="-216000">
              <a:lnSpc>
                <a:spcPct val="100000"/>
              </a:lnSpc>
            </a:pPr>
            <a:r>
              <a:rPr b="0" lang="en-US" sz="1200" spc="-1" strike="noStrike">
                <a:solidFill>
                  <a:srgbClr val="222222"/>
                </a:solidFill>
                <a:latin typeface="文泉驿微米黑"/>
                <a:ea typeface="文泉驿微米黑"/>
              </a:rPr>
              <a:t>面向对象有什么优势呢？首先你不需要知道披萨是怎么做的，降低了耦合性。如果你突然不想吃披萨了，想吃意大利面，对于</a:t>
            </a:r>
            <a:r>
              <a:rPr b="0" lang="en-US" sz="1200" spc="-1" strike="noStrike">
                <a:solidFill>
                  <a:srgbClr val="222222"/>
                </a:solidFill>
                <a:latin typeface="文泉驿微米黑"/>
                <a:ea typeface="文泉驿微米黑"/>
              </a:rPr>
              <a:t>1</a:t>
            </a:r>
            <a:r>
              <a:rPr b="0" lang="en-US" sz="1200" spc="-1" strike="noStrike">
                <a:solidFill>
                  <a:srgbClr val="222222"/>
                </a:solidFill>
                <a:latin typeface="文泉驿微米黑"/>
                <a:ea typeface="文泉驿微米黑"/>
              </a:rPr>
              <a:t>你可能不太容易了，还需要重新买菜，买调料什么的。对于</a:t>
            </a:r>
            <a:r>
              <a:rPr b="0" lang="en-US" sz="1200" spc="-1" strike="noStrike">
                <a:solidFill>
                  <a:srgbClr val="222222"/>
                </a:solidFill>
                <a:latin typeface="文泉驿微米黑"/>
                <a:ea typeface="文泉驿微米黑"/>
              </a:rPr>
              <a:t>2</a:t>
            </a:r>
            <a:r>
              <a:rPr b="0" lang="en-US" sz="1200" spc="-1" strike="noStrike">
                <a:solidFill>
                  <a:srgbClr val="222222"/>
                </a:solidFill>
                <a:latin typeface="文泉驿微米黑"/>
                <a:ea typeface="文泉驿微米黑"/>
              </a:rPr>
              <a:t>，太容易了，大喊：披萨不要了，要一份意大利面。提高了可维护性。总的来说就是降低耦合，提高维护性！</a:t>
            </a:r>
            <a:endParaRPr b="0" lang="en-US"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sldImg"/>
          </p:nvPr>
        </p:nvSpPr>
        <p:spPr>
          <a:xfrm>
            <a:off x="216000" y="812520"/>
            <a:ext cx="7126920" cy="4008600"/>
          </a:xfrm>
          <a:prstGeom prst="rect">
            <a:avLst/>
          </a:prstGeom>
        </p:spPr>
      </p:sp>
      <p:sp>
        <p:nvSpPr>
          <p:cNvPr id="303"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手机内部结构很复杂，但使用起来却很简单。</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你只需要通过几个按钮就能与手机互动。后盖下面的原件在怎样运转？你不需要知道。</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执行的细节被隐藏起来了。你需要的只是一组简单的动作。</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执行更改，比方说某软件的升级，并不会影响你对抽象的使用。</a:t>
            </a: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sldImg"/>
          </p:nvPr>
        </p:nvSpPr>
        <p:spPr>
          <a:xfrm>
            <a:off x="216000" y="812520"/>
            <a:ext cx="7126920" cy="4008600"/>
          </a:xfrm>
          <a:prstGeom prst="rect">
            <a:avLst/>
          </a:prstGeom>
        </p:spPr>
      </p:sp>
      <p:sp>
        <p:nvSpPr>
          <p:cNvPr id="305"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面向对象最要有两个核心的概念（对象和类），和三个特性（封装、继承和多态）</a:t>
            </a:r>
            <a:endParaRPr b="0" lang="en-US" sz="12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216000" y="812520"/>
            <a:ext cx="7126920" cy="4008600"/>
          </a:xfrm>
          <a:prstGeom prst="rect">
            <a:avLst/>
          </a:prstGeom>
        </p:spPr>
      </p:sp>
      <p:sp>
        <p:nvSpPr>
          <p:cNvPr id="307"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要理解对象为何物，我们首先可以把自己想象成是上帝，在上帝的眼里世间万物都是对象。</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打个比方，有一只狗。他有毛，眼睛，耳朵，嘴巴，尾巴等。这些都是外观上来描述的。</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然后我们还可以从动作上来说，它还可以跑，游泳，吃，累了还可以睡觉。这些都是从动作方面来进行描述的。那么我们把这两方面成为属性和方法。我们可以从外观上可以看到的不动的，静态的，我们成为属性，耳朵啊，嘴巴啊 都是属性。而把这个动态的，我们称之为方法。它还可以跑，游泳，吃，累了还可以睡觉。他们都是方法。由这个属性和方法呢就组成了对象，这就是对象。了解了这个对象以后，我们再来看另一个概念。</a:t>
            </a:r>
            <a:endParaRPr b="0" lang="en-US" sz="12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sldImg"/>
          </p:nvPr>
        </p:nvSpPr>
        <p:spPr>
          <a:xfrm>
            <a:off x="216000" y="812520"/>
            <a:ext cx="7126920" cy="4008600"/>
          </a:xfrm>
          <a:prstGeom prst="rect">
            <a:avLst/>
          </a:prstGeom>
        </p:spPr>
      </p:sp>
      <p:sp>
        <p:nvSpPr>
          <p:cNvPr id="309"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对于类的理解：类可以理解为对万事万物的分类，例如人类，车类，动物类等等。这些都是将具有相同特征（属性和动作）的事物放到一个集合内，类是对这些属性和动作的封装。</a:t>
            </a:r>
            <a:endParaRPr b="0" lang="en-US" sz="1200" spc="-1" strike="noStrike">
              <a:latin typeface="Arial"/>
            </a:endParaRPr>
          </a:p>
          <a:p>
            <a:pPr marL="216000" indent="-216000">
              <a:lnSpc>
                <a:spcPct val="100000"/>
              </a:lnSpc>
            </a:pPr>
            <a:endParaRPr b="0" lang="en-US" sz="12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sldImg"/>
          </p:nvPr>
        </p:nvSpPr>
        <p:spPr>
          <a:xfrm>
            <a:off x="216000" y="812520"/>
            <a:ext cx="7126920" cy="4008600"/>
          </a:xfrm>
          <a:prstGeom prst="rect">
            <a:avLst/>
          </a:prstGeom>
        </p:spPr>
      </p:sp>
      <p:sp>
        <p:nvSpPr>
          <p:cNvPr id="311"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总结一下类的概念 </a:t>
            </a:r>
            <a:r>
              <a:rPr b="0" lang="en-US" sz="1200" spc="-1" strike="noStrike">
                <a:latin typeface="文泉驿微米黑"/>
                <a:ea typeface="文泉驿微米黑"/>
              </a:rPr>
              <a:t>- </a:t>
            </a:r>
            <a:r>
              <a:rPr b="0" lang="en-US" sz="1200" spc="-1" strike="noStrike">
                <a:latin typeface="文泉驿微米黑"/>
                <a:ea typeface="文泉驿微米黑"/>
              </a:rPr>
              <a:t>类就是 一组相似事物的统称</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一组：而不是一个，如果世界上只有一个人 也不能称为人类。</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相似：而不是相同，世界上也没有两个完全相同的东西。尽管是双胞胎也有不一样的性格。</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统称：不是名称，比如，林俊杰，周杰伦，罗志祥，可以统称为明星，但是我们不能三个统称为林俊杰，因为林俊杰是名字，不是统称。</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那么我们来看看</a:t>
            </a:r>
            <a:r>
              <a:rPr b="0" lang="en-US" sz="1200" spc="-1" strike="noStrike">
                <a:latin typeface="文泉驿微米黑"/>
                <a:ea typeface="文泉驿微米黑"/>
              </a:rPr>
              <a:t>--</a:t>
            </a:r>
            <a:r>
              <a:rPr b="0" lang="en-US" sz="1200" spc="-1" strike="noStrike">
                <a:latin typeface="文泉驿微米黑"/>
                <a:ea typeface="文泉驿微米黑"/>
              </a:rPr>
              <a:t>类和对象的区别？</a:t>
            </a: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216000" y="812520"/>
            <a:ext cx="7126920" cy="4008600"/>
          </a:xfrm>
          <a:prstGeom prst="rect">
            <a:avLst/>
          </a:prstGeom>
        </p:spPr>
      </p:sp>
      <p:sp>
        <p:nvSpPr>
          <p:cNvPr id="313" name="PlaceHolder 2"/>
          <p:cNvSpPr>
            <a:spLocks noGrp="1"/>
          </p:cNvSpPr>
          <p:nvPr>
            <p:ph type="body"/>
          </p:nvPr>
        </p:nvSpPr>
        <p:spPr>
          <a:xfrm>
            <a:off x="756000" y="5078520"/>
            <a:ext cx="6047280" cy="4810680"/>
          </a:xfrm>
          <a:prstGeom prst="rect">
            <a:avLst/>
          </a:prstGeom>
        </p:spPr>
        <p:txBody>
          <a:bodyPr lIns="0" rIns="0" tIns="0" bIns="0"/>
          <a:p>
            <a:pPr marL="216000" indent="-216000">
              <a:lnSpc>
                <a:spcPct val="100000"/>
              </a:lnSpc>
            </a:pPr>
            <a:r>
              <a:rPr b="0" lang="en-US" sz="1200" spc="-1" strike="noStrike">
                <a:latin typeface="文泉驿微米黑"/>
                <a:ea typeface="文泉驿微米黑"/>
              </a:rPr>
              <a:t>这就好比图纸和汽车，对于类，相当于图纸。而这个根据图纸生产出来的汽车，相当于是类的对象，图纸不能驾驶，但是汽车可以。这就是类和对象的差别。</a:t>
            </a:r>
            <a:endParaRPr b="0" lang="en-US" sz="1200" spc="-1" strike="noStrike">
              <a:latin typeface="Arial"/>
            </a:endParaRPr>
          </a:p>
          <a:p>
            <a:pPr marL="216000" indent="-216000">
              <a:lnSpc>
                <a:spcPct val="100000"/>
              </a:lnSpc>
            </a:pPr>
            <a:r>
              <a:rPr b="0" lang="en-US" sz="1200" spc="-1" strike="noStrike">
                <a:latin typeface="文泉驿微米黑"/>
                <a:ea typeface="文泉驿微米黑"/>
              </a:rPr>
              <a:t>了解了面向对象的核心概念以后，我们来了解下面向对象的三大特征。</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47"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49"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5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692440" y="1871280"/>
            <a:ext cx="6814800" cy="7023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6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68"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7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76"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9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9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2692440" y="1871280"/>
            <a:ext cx="6814800" cy="7023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2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3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2692440" y="1871280"/>
            <a:ext cx="6814800" cy="7023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4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4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5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5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6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6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6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6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6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6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6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6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3"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8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8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1" name="PlaceHolder 1"/>
          <p:cNvSpPr>
            <a:spLocks noGrp="1"/>
          </p:cNvSpPr>
          <p:nvPr>
            <p:ph type="subTitle"/>
          </p:nvPr>
        </p:nvSpPr>
        <p:spPr>
          <a:xfrm>
            <a:off x="2692440" y="1871280"/>
            <a:ext cx="6814800" cy="7023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0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0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1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2692440" y="1871280"/>
            <a:ext cx="6814800" cy="7023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1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1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1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1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1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1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2692440" y="1871280"/>
            <a:ext cx="6814800" cy="151488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jpe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 Id="rId9" Type="http://schemas.openxmlformats.org/officeDocument/2006/relationships/slideLayout" Target="../slideLayouts/slideLayout40.xml"/><Relationship Id="rId10" Type="http://schemas.openxmlformats.org/officeDocument/2006/relationships/slideLayout" Target="../slideLayouts/slideLayout41.xml"/><Relationship Id="rId11" Type="http://schemas.openxmlformats.org/officeDocument/2006/relationships/slideLayout" Target="../slideLayouts/slideLayout42.xml"/><Relationship Id="rId12" Type="http://schemas.openxmlformats.org/officeDocument/2006/relationships/slideLayout" Target="../slideLayouts/slideLayout43.xml"/><Relationship Id="rId13" Type="http://schemas.openxmlformats.org/officeDocument/2006/relationships/slideLayout" Target="../slideLayouts/slideLayout44.xml"/><Relationship Id="rId14" Type="http://schemas.openxmlformats.org/officeDocument/2006/relationships/slideLayout" Target="../slideLayouts/slideLayout45.xml"/><Relationship Id="rId15" Type="http://schemas.openxmlformats.org/officeDocument/2006/relationships/slideLayout" Target="../slideLayouts/slideLayout46.xml"/><Relationship Id="rId16" Type="http://schemas.openxmlformats.org/officeDocument/2006/relationships/slideLayout" Target="../slideLayouts/slideLayout47.xml"/><Relationship Id="rId17"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5.jpe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slideLayout" Target="../slideLayouts/slideLayout49.xml"/><Relationship Id="rId10" Type="http://schemas.openxmlformats.org/officeDocument/2006/relationships/slideLayout" Target="../slideLayouts/slideLayout50.xml"/><Relationship Id="rId11" Type="http://schemas.openxmlformats.org/officeDocument/2006/relationships/slideLayout" Target="../slideLayouts/slideLayout51.xml"/><Relationship Id="rId12" Type="http://schemas.openxmlformats.org/officeDocument/2006/relationships/slideLayout" Target="../slideLayouts/slideLayout52.xml"/><Relationship Id="rId13" Type="http://schemas.openxmlformats.org/officeDocument/2006/relationships/slideLayout" Target="../slideLayouts/slideLayout53.xml"/><Relationship Id="rId14" Type="http://schemas.openxmlformats.org/officeDocument/2006/relationships/slideLayout" Target="../slideLayouts/slideLayout54.xml"/><Relationship Id="rId15" Type="http://schemas.openxmlformats.org/officeDocument/2006/relationships/slideLayout" Target="../slideLayouts/slideLayout55.xml"/><Relationship Id="rId16" Type="http://schemas.openxmlformats.org/officeDocument/2006/relationships/slideLayout" Target="../slideLayouts/slideLayout56.xml"/><Relationship Id="rId17" Type="http://schemas.openxmlformats.org/officeDocument/2006/relationships/slideLayout" Target="../slideLayouts/slideLayout57.xml"/><Relationship Id="rId18" Type="http://schemas.openxmlformats.org/officeDocument/2006/relationships/slideLayout" Target="../slideLayouts/slideLayout58.xml"/><Relationship Id="rId19" Type="http://schemas.openxmlformats.org/officeDocument/2006/relationships/slideLayout" Target="../slideLayouts/slideLayout59.xml"/><Relationship Id="rId20"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6" descr=""/>
          <p:cNvPicPr/>
          <p:nvPr/>
        </p:nvPicPr>
        <p:blipFill>
          <a:blip r:embed="rId3"/>
          <a:stretch/>
        </p:blipFill>
        <p:spPr>
          <a:xfrm>
            <a:off x="0" y="0"/>
            <a:ext cx="12188160" cy="6855480"/>
          </a:xfrm>
          <a:prstGeom prst="rect">
            <a:avLst/>
          </a:prstGeom>
          <a:ln>
            <a:noFill/>
          </a:ln>
        </p:spPr>
      </p:pic>
      <p:sp>
        <p:nvSpPr>
          <p:cNvPr id="1" name="PlaceHolder 1"/>
          <p:cNvSpPr>
            <a:spLocks noGrp="1"/>
          </p:cNvSpPr>
          <p:nvPr>
            <p:ph type="title"/>
          </p:nvPr>
        </p:nvSpPr>
        <p:spPr>
          <a:xfrm>
            <a:off x="2692440" y="1871280"/>
            <a:ext cx="6814800" cy="1514880"/>
          </a:xfrm>
          <a:prstGeom prst="rect">
            <a:avLst/>
          </a:prstGeom>
        </p:spPr>
        <p:txBody>
          <a:bodyPr lIns="0" rIns="0" tIns="0" bIns="0" anchor="ctr"/>
          <a:p>
            <a:r>
              <a:rPr b="0" lang="en-US" sz="1800" spc="-1" strike="noStrike">
                <a:latin typeface="Arial"/>
              </a:rPr>
              <a:t>单击鼠标编辑标题文字格式</a:t>
            </a:r>
            <a:endParaRPr b="0" lang="en-US" sz="1800" spc="-1" strike="noStrike">
              <a:latin typeface="Arial"/>
            </a:endParaRPr>
          </a:p>
        </p:txBody>
      </p:sp>
      <p:sp>
        <p:nvSpPr>
          <p:cNvPr id="2"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单击鼠标编辑大纲文字格式</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第二个大纲级</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第三大纲级别</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第四大纲级别</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第五大纲级别</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第六大纲级别</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第七大纲级别</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39" name="Group 1"/>
          <p:cNvGrpSpPr/>
          <p:nvPr/>
        </p:nvGrpSpPr>
        <p:grpSpPr>
          <a:xfrm>
            <a:off x="-15840" y="0"/>
            <a:ext cx="12229200" cy="6855480"/>
            <a:chOff x="-15840" y="0"/>
            <a:chExt cx="12229200" cy="6855480"/>
          </a:xfrm>
        </p:grpSpPr>
        <p:pic>
          <p:nvPicPr>
            <p:cNvPr id="40" name="Picture 7" descr=""/>
            <p:cNvPicPr/>
            <p:nvPr/>
          </p:nvPicPr>
          <p:blipFill>
            <a:blip r:embed="rId3"/>
            <a:stretch/>
          </p:blipFill>
          <p:spPr>
            <a:xfrm>
              <a:off x="0" y="0"/>
              <a:ext cx="12188160" cy="6855480"/>
            </a:xfrm>
            <a:prstGeom prst="rect">
              <a:avLst/>
            </a:prstGeom>
            <a:ln>
              <a:noFill/>
            </a:ln>
          </p:spPr>
        </p:pic>
        <p:sp>
          <p:nvSpPr>
            <p:cNvPr id="41" name="CustomShape 2"/>
            <p:cNvSpPr/>
            <p:nvPr/>
          </p:nvSpPr>
          <p:spPr>
            <a:xfrm>
              <a:off x="608040" y="609480"/>
              <a:ext cx="10972080" cy="5637960"/>
            </a:xfrm>
            <a:prstGeom prst="rect">
              <a:avLst/>
            </a:prstGeom>
            <a:noFill/>
            <a:ln w="15840">
              <a:solidFill>
                <a:srgbClr val="83992a"/>
              </a:solidFill>
              <a:miter/>
            </a:ln>
          </p:spPr>
          <p:style>
            <a:lnRef idx="0"/>
            <a:fillRef idx="0"/>
            <a:effectRef idx="0"/>
            <a:fontRef idx="minor"/>
          </p:style>
        </p:sp>
        <p:pic>
          <p:nvPicPr>
            <p:cNvPr id="42" name="Picture 9" descr=""/>
            <p:cNvPicPr/>
            <p:nvPr/>
          </p:nvPicPr>
          <p:blipFill>
            <a:blip r:embed="rId4"/>
            <a:stretch/>
          </p:blipFill>
          <p:spPr>
            <a:xfrm>
              <a:off x="-15840" y="3153960"/>
              <a:ext cx="776520" cy="605880"/>
            </a:xfrm>
            <a:prstGeom prst="rect">
              <a:avLst/>
            </a:prstGeom>
            <a:ln>
              <a:noFill/>
            </a:ln>
          </p:spPr>
        </p:pic>
        <p:pic>
          <p:nvPicPr>
            <p:cNvPr id="43" name="Picture 10" descr=""/>
            <p:cNvPicPr/>
            <p:nvPr/>
          </p:nvPicPr>
          <p:blipFill>
            <a:blip r:embed="rId5"/>
            <a:stretch/>
          </p:blipFill>
          <p:spPr>
            <a:xfrm>
              <a:off x="11436840" y="3153960"/>
              <a:ext cx="776520" cy="605880"/>
            </a:xfrm>
            <a:prstGeom prst="rect">
              <a:avLst/>
            </a:prstGeom>
            <a:ln>
              <a:noFill/>
            </a:ln>
          </p:spPr>
        </p:pic>
      </p:grpSp>
      <p:sp>
        <p:nvSpPr>
          <p:cNvPr id="44" name="PlaceHolder 3"/>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单击鼠标编辑标题文字格式</a:t>
            </a:r>
            <a:endParaRPr b="0" lang="en-US" sz="4400" spc="-1" strike="noStrike">
              <a:latin typeface="Arial"/>
            </a:endParaRPr>
          </a:p>
        </p:txBody>
      </p:sp>
      <p:sp>
        <p:nvSpPr>
          <p:cNvPr id="45"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单击鼠标编辑大纲文字格式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82" name="Group 1"/>
          <p:cNvGrpSpPr/>
          <p:nvPr/>
        </p:nvGrpSpPr>
        <p:grpSpPr>
          <a:xfrm>
            <a:off x="-15840" y="0"/>
            <a:ext cx="12229200" cy="6855480"/>
            <a:chOff x="-15840" y="0"/>
            <a:chExt cx="12229200" cy="6855480"/>
          </a:xfrm>
        </p:grpSpPr>
        <p:pic>
          <p:nvPicPr>
            <p:cNvPr id="83" name="Picture 7" descr=""/>
            <p:cNvPicPr/>
            <p:nvPr/>
          </p:nvPicPr>
          <p:blipFill>
            <a:blip r:embed="rId3"/>
            <a:stretch/>
          </p:blipFill>
          <p:spPr>
            <a:xfrm>
              <a:off x="0" y="0"/>
              <a:ext cx="12188160" cy="6855480"/>
            </a:xfrm>
            <a:prstGeom prst="rect">
              <a:avLst/>
            </a:prstGeom>
            <a:ln>
              <a:noFill/>
            </a:ln>
          </p:spPr>
        </p:pic>
        <p:sp>
          <p:nvSpPr>
            <p:cNvPr id="84" name="CustomShape 2"/>
            <p:cNvSpPr/>
            <p:nvPr/>
          </p:nvSpPr>
          <p:spPr>
            <a:xfrm>
              <a:off x="608040" y="609480"/>
              <a:ext cx="10972080" cy="5637960"/>
            </a:xfrm>
            <a:prstGeom prst="rect">
              <a:avLst/>
            </a:prstGeom>
            <a:noFill/>
            <a:ln w="15840">
              <a:solidFill>
                <a:srgbClr val="83992a"/>
              </a:solidFill>
              <a:miter/>
            </a:ln>
          </p:spPr>
          <p:style>
            <a:lnRef idx="0"/>
            <a:fillRef idx="0"/>
            <a:effectRef idx="0"/>
            <a:fontRef idx="minor"/>
          </p:style>
        </p:sp>
        <p:pic>
          <p:nvPicPr>
            <p:cNvPr id="85" name="Picture 9" descr=""/>
            <p:cNvPicPr/>
            <p:nvPr/>
          </p:nvPicPr>
          <p:blipFill>
            <a:blip r:embed="rId4"/>
            <a:stretch/>
          </p:blipFill>
          <p:spPr>
            <a:xfrm>
              <a:off x="-15840" y="3153960"/>
              <a:ext cx="776520" cy="605880"/>
            </a:xfrm>
            <a:prstGeom prst="rect">
              <a:avLst/>
            </a:prstGeom>
            <a:ln>
              <a:noFill/>
            </a:ln>
          </p:spPr>
        </p:pic>
        <p:pic>
          <p:nvPicPr>
            <p:cNvPr id="86" name="Picture 10" descr=""/>
            <p:cNvPicPr/>
            <p:nvPr/>
          </p:nvPicPr>
          <p:blipFill>
            <a:blip r:embed="rId5"/>
            <a:stretch/>
          </p:blipFill>
          <p:spPr>
            <a:xfrm>
              <a:off x="11436840" y="3153960"/>
              <a:ext cx="776520" cy="605880"/>
            </a:xfrm>
            <a:prstGeom prst="rect">
              <a:avLst/>
            </a:prstGeom>
            <a:ln>
              <a:noFill/>
            </a:ln>
          </p:spPr>
        </p:pic>
      </p:grpSp>
      <p:sp>
        <p:nvSpPr>
          <p:cNvPr id="87" name="Line 3"/>
          <p:cNvSpPr/>
          <p:nvPr/>
        </p:nvSpPr>
        <p:spPr>
          <a:xfrm>
            <a:off x="1396080" y="2421360"/>
            <a:ext cx="9407160" cy="360"/>
          </a:xfrm>
          <a:prstGeom prst="line">
            <a:avLst/>
          </a:prstGeom>
          <a:ln w="15840">
            <a:solidFill>
              <a:srgbClr val="83992a"/>
            </a:solidFill>
            <a:round/>
          </a:ln>
        </p:spPr>
        <p:style>
          <a:lnRef idx="0"/>
          <a:fillRef idx="0"/>
          <a:effectRef idx="0"/>
          <a:fontRef idx="minor"/>
        </p:style>
      </p:sp>
      <p:sp>
        <p:nvSpPr>
          <p:cNvPr id="88" name="PlaceHolder 4"/>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单击鼠标编辑标题文字格式</a:t>
            </a:r>
            <a:endParaRPr b="0" lang="en-US" sz="4400" spc="-1" strike="noStrike">
              <a:latin typeface="Arial"/>
            </a:endParaRPr>
          </a:p>
        </p:txBody>
      </p:sp>
      <p:sp>
        <p:nvSpPr>
          <p:cNvPr id="8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单击鼠标编辑大纲文字格式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26" name="Group 1"/>
          <p:cNvGrpSpPr/>
          <p:nvPr/>
        </p:nvGrpSpPr>
        <p:grpSpPr>
          <a:xfrm>
            <a:off x="-15840" y="0"/>
            <a:ext cx="12229200" cy="6855480"/>
            <a:chOff x="-15840" y="0"/>
            <a:chExt cx="12229200" cy="6855480"/>
          </a:xfrm>
        </p:grpSpPr>
        <p:pic>
          <p:nvPicPr>
            <p:cNvPr id="127" name="Picture 7" descr=""/>
            <p:cNvPicPr/>
            <p:nvPr/>
          </p:nvPicPr>
          <p:blipFill>
            <a:blip r:embed="rId3"/>
            <a:stretch/>
          </p:blipFill>
          <p:spPr>
            <a:xfrm>
              <a:off x="0" y="0"/>
              <a:ext cx="12188160" cy="6855480"/>
            </a:xfrm>
            <a:prstGeom prst="rect">
              <a:avLst/>
            </a:prstGeom>
            <a:ln>
              <a:noFill/>
            </a:ln>
          </p:spPr>
        </p:pic>
        <p:sp>
          <p:nvSpPr>
            <p:cNvPr id="128" name="CustomShape 2"/>
            <p:cNvSpPr/>
            <p:nvPr/>
          </p:nvSpPr>
          <p:spPr>
            <a:xfrm>
              <a:off x="608040" y="609480"/>
              <a:ext cx="10972080" cy="5637960"/>
            </a:xfrm>
            <a:prstGeom prst="rect">
              <a:avLst/>
            </a:prstGeom>
            <a:noFill/>
            <a:ln w="15840">
              <a:solidFill>
                <a:srgbClr val="83992a"/>
              </a:solidFill>
              <a:miter/>
            </a:ln>
          </p:spPr>
          <p:style>
            <a:lnRef idx="0"/>
            <a:fillRef idx="0"/>
            <a:effectRef idx="0"/>
            <a:fontRef idx="minor"/>
          </p:style>
        </p:sp>
        <p:pic>
          <p:nvPicPr>
            <p:cNvPr id="129" name="Picture 9" descr=""/>
            <p:cNvPicPr/>
            <p:nvPr/>
          </p:nvPicPr>
          <p:blipFill>
            <a:blip r:embed="rId4"/>
            <a:stretch/>
          </p:blipFill>
          <p:spPr>
            <a:xfrm>
              <a:off x="-15840" y="3153960"/>
              <a:ext cx="776520" cy="605880"/>
            </a:xfrm>
            <a:prstGeom prst="rect">
              <a:avLst/>
            </a:prstGeom>
            <a:ln>
              <a:noFill/>
            </a:ln>
          </p:spPr>
        </p:pic>
        <p:pic>
          <p:nvPicPr>
            <p:cNvPr id="130" name="Picture 10" descr=""/>
            <p:cNvPicPr/>
            <p:nvPr/>
          </p:nvPicPr>
          <p:blipFill>
            <a:blip r:embed="rId5"/>
            <a:stretch/>
          </p:blipFill>
          <p:spPr>
            <a:xfrm>
              <a:off x="11436840" y="3153960"/>
              <a:ext cx="776520" cy="605880"/>
            </a:xfrm>
            <a:prstGeom prst="rect">
              <a:avLst/>
            </a:prstGeom>
            <a:ln>
              <a:noFill/>
            </a:ln>
          </p:spPr>
        </p:pic>
      </p:grpSp>
      <p:sp>
        <p:nvSpPr>
          <p:cNvPr id="131" name="Line 3"/>
          <p:cNvSpPr/>
          <p:nvPr/>
        </p:nvSpPr>
        <p:spPr>
          <a:xfrm>
            <a:off x="1396080" y="2421360"/>
            <a:ext cx="9407160" cy="360"/>
          </a:xfrm>
          <a:prstGeom prst="line">
            <a:avLst/>
          </a:prstGeom>
          <a:ln w="15840">
            <a:solidFill>
              <a:srgbClr val="83992a"/>
            </a:solidFill>
            <a:round/>
          </a:ln>
        </p:spPr>
        <p:style>
          <a:lnRef idx="0"/>
          <a:fillRef idx="0"/>
          <a:effectRef idx="0"/>
          <a:fontRef idx="minor"/>
        </p:style>
      </p:sp>
      <p:sp>
        <p:nvSpPr>
          <p:cNvPr id="132" name="PlaceHolder 4"/>
          <p:cNvSpPr>
            <a:spLocks noGrp="1"/>
          </p:cNvSpPr>
          <p:nvPr>
            <p:ph type="title"/>
          </p:nvPr>
        </p:nvSpPr>
        <p:spPr>
          <a:xfrm>
            <a:off x="2692440" y="1871280"/>
            <a:ext cx="6814800" cy="1514880"/>
          </a:xfrm>
          <a:prstGeom prst="rect">
            <a:avLst/>
          </a:prstGeom>
        </p:spPr>
        <p:txBody>
          <a:bodyPr lIns="0" rIns="0" tIns="0" bIns="0" anchor="ctr"/>
          <a:p>
            <a:r>
              <a:rPr b="0" lang="en-US" sz="1800" spc="-1" strike="noStrike">
                <a:latin typeface="Arial"/>
              </a:rPr>
              <a:t>单击鼠标编辑标题文字格式</a:t>
            </a:r>
            <a:endParaRPr b="0" lang="en-US" sz="1800" spc="-1" strike="noStrike">
              <a:latin typeface="Arial"/>
            </a:endParaRPr>
          </a:p>
        </p:txBody>
      </p:sp>
      <p:sp>
        <p:nvSpPr>
          <p:cNvPr id="133"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单击鼠标编辑大纲文字格式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grpSp>
        <p:nvGrpSpPr>
          <p:cNvPr id="170" name="Group 1"/>
          <p:cNvGrpSpPr/>
          <p:nvPr/>
        </p:nvGrpSpPr>
        <p:grpSpPr>
          <a:xfrm>
            <a:off x="-15840" y="0"/>
            <a:ext cx="12229200" cy="6855480"/>
            <a:chOff x="-15840" y="0"/>
            <a:chExt cx="12229200" cy="6855480"/>
          </a:xfrm>
        </p:grpSpPr>
        <p:pic>
          <p:nvPicPr>
            <p:cNvPr id="171" name="Picture 7" descr=""/>
            <p:cNvPicPr/>
            <p:nvPr/>
          </p:nvPicPr>
          <p:blipFill>
            <a:blip r:embed="rId3"/>
            <a:stretch/>
          </p:blipFill>
          <p:spPr>
            <a:xfrm>
              <a:off x="0" y="0"/>
              <a:ext cx="12188160" cy="6855480"/>
            </a:xfrm>
            <a:prstGeom prst="rect">
              <a:avLst/>
            </a:prstGeom>
            <a:ln>
              <a:noFill/>
            </a:ln>
          </p:spPr>
        </p:pic>
        <p:sp>
          <p:nvSpPr>
            <p:cNvPr id="172" name="CustomShape 2"/>
            <p:cNvSpPr/>
            <p:nvPr/>
          </p:nvSpPr>
          <p:spPr>
            <a:xfrm>
              <a:off x="608040" y="609480"/>
              <a:ext cx="10972080" cy="5637960"/>
            </a:xfrm>
            <a:prstGeom prst="rect">
              <a:avLst/>
            </a:prstGeom>
            <a:noFill/>
            <a:ln w="15840">
              <a:solidFill>
                <a:srgbClr val="83992a"/>
              </a:solidFill>
              <a:miter/>
            </a:ln>
          </p:spPr>
          <p:style>
            <a:lnRef idx="0"/>
            <a:fillRef idx="0"/>
            <a:effectRef idx="0"/>
            <a:fontRef idx="minor"/>
          </p:style>
        </p:sp>
        <p:pic>
          <p:nvPicPr>
            <p:cNvPr id="173" name="Picture 9" descr=""/>
            <p:cNvPicPr/>
            <p:nvPr/>
          </p:nvPicPr>
          <p:blipFill>
            <a:blip r:embed="rId4"/>
            <a:stretch/>
          </p:blipFill>
          <p:spPr>
            <a:xfrm>
              <a:off x="-15840" y="3153960"/>
              <a:ext cx="776520" cy="605880"/>
            </a:xfrm>
            <a:prstGeom prst="rect">
              <a:avLst/>
            </a:prstGeom>
            <a:ln>
              <a:noFill/>
            </a:ln>
          </p:spPr>
        </p:pic>
        <p:pic>
          <p:nvPicPr>
            <p:cNvPr id="174" name="Picture 10" descr=""/>
            <p:cNvPicPr/>
            <p:nvPr/>
          </p:nvPicPr>
          <p:blipFill>
            <a:blip r:embed="rId5"/>
            <a:stretch/>
          </p:blipFill>
          <p:spPr>
            <a:xfrm>
              <a:off x="11436840" y="3153960"/>
              <a:ext cx="776520" cy="605880"/>
            </a:xfrm>
            <a:prstGeom prst="rect">
              <a:avLst/>
            </a:prstGeom>
            <a:ln>
              <a:noFill/>
            </a:ln>
          </p:spPr>
        </p:pic>
      </p:grpSp>
      <p:grpSp>
        <p:nvGrpSpPr>
          <p:cNvPr id="175" name="Group 3"/>
          <p:cNvGrpSpPr/>
          <p:nvPr/>
        </p:nvGrpSpPr>
        <p:grpSpPr>
          <a:xfrm>
            <a:off x="-16920" y="0"/>
            <a:ext cx="12230280" cy="6855480"/>
            <a:chOff x="-16920" y="0"/>
            <a:chExt cx="12230280" cy="6855480"/>
          </a:xfrm>
        </p:grpSpPr>
        <p:pic>
          <p:nvPicPr>
            <p:cNvPr id="176" name="Picture 15" descr=""/>
            <p:cNvPicPr/>
            <p:nvPr/>
          </p:nvPicPr>
          <p:blipFill>
            <a:blip r:embed="rId6"/>
            <a:stretch/>
          </p:blipFill>
          <p:spPr>
            <a:xfrm>
              <a:off x="0" y="0"/>
              <a:ext cx="12188160" cy="6855480"/>
            </a:xfrm>
            <a:prstGeom prst="rect">
              <a:avLst/>
            </a:prstGeom>
            <a:ln>
              <a:noFill/>
            </a:ln>
          </p:spPr>
        </p:pic>
        <p:sp>
          <p:nvSpPr>
            <p:cNvPr id="177" name="CustomShape 4"/>
            <p:cNvSpPr/>
            <p:nvPr/>
          </p:nvSpPr>
          <p:spPr>
            <a:xfrm>
              <a:off x="2328480" y="1540800"/>
              <a:ext cx="7543080" cy="3834720"/>
            </a:xfrm>
            <a:prstGeom prst="rect">
              <a:avLst/>
            </a:prstGeom>
            <a:noFill/>
            <a:ln w="15840">
              <a:solidFill>
                <a:srgbClr val="83992a"/>
              </a:solidFill>
              <a:miter/>
            </a:ln>
          </p:spPr>
          <p:style>
            <a:lnRef idx="0"/>
            <a:fillRef idx="0"/>
            <a:effectRef idx="0"/>
            <a:fontRef idx="minor"/>
          </p:style>
        </p:sp>
        <p:pic>
          <p:nvPicPr>
            <p:cNvPr id="178" name="Picture 16" descr=""/>
            <p:cNvPicPr/>
            <p:nvPr/>
          </p:nvPicPr>
          <p:blipFill>
            <a:blip r:embed="rId7"/>
            <a:stretch/>
          </p:blipFill>
          <p:spPr>
            <a:xfrm>
              <a:off x="-16920" y="3147480"/>
              <a:ext cx="2477160" cy="612000"/>
            </a:xfrm>
            <a:prstGeom prst="rect">
              <a:avLst/>
            </a:prstGeom>
            <a:ln>
              <a:noFill/>
            </a:ln>
          </p:spPr>
        </p:pic>
        <p:pic>
          <p:nvPicPr>
            <p:cNvPr id="179" name="Picture 19" descr=""/>
            <p:cNvPicPr/>
            <p:nvPr/>
          </p:nvPicPr>
          <p:blipFill>
            <a:blip r:embed="rId8"/>
            <a:stretch/>
          </p:blipFill>
          <p:spPr>
            <a:xfrm>
              <a:off x="9736200" y="3147480"/>
              <a:ext cx="2477160" cy="612000"/>
            </a:xfrm>
            <a:prstGeom prst="rect">
              <a:avLst/>
            </a:prstGeom>
            <a:ln>
              <a:noFill/>
            </a:ln>
          </p:spPr>
        </p:pic>
      </p:grpSp>
      <p:sp>
        <p:nvSpPr>
          <p:cNvPr id="180" name="Line 5"/>
          <p:cNvSpPr/>
          <p:nvPr/>
        </p:nvSpPr>
        <p:spPr>
          <a:xfrm>
            <a:off x="2692080" y="3521880"/>
            <a:ext cx="6815880" cy="360"/>
          </a:xfrm>
          <a:prstGeom prst="line">
            <a:avLst/>
          </a:prstGeom>
          <a:ln w="15840">
            <a:solidFill>
              <a:srgbClr val="83992a"/>
            </a:solidFill>
            <a:round/>
          </a:ln>
        </p:spPr>
        <p:style>
          <a:lnRef idx="0"/>
          <a:fillRef idx="0"/>
          <a:effectRef idx="0"/>
          <a:fontRef idx="minor"/>
        </p:style>
      </p:sp>
      <p:sp>
        <p:nvSpPr>
          <p:cNvPr id="181" name="PlaceHolder 6"/>
          <p:cNvSpPr>
            <a:spLocks noGrp="1"/>
          </p:cNvSpPr>
          <p:nvPr>
            <p:ph type="title"/>
          </p:nvPr>
        </p:nvSpPr>
        <p:spPr>
          <a:xfrm>
            <a:off x="2692440" y="1871280"/>
            <a:ext cx="6814800" cy="1514880"/>
          </a:xfrm>
          <a:prstGeom prst="rect">
            <a:avLst/>
          </a:prstGeom>
        </p:spPr>
        <p:txBody>
          <a:bodyPr lIns="0" rIns="0" tIns="0" bIns="0" anchor="ctr"/>
          <a:p>
            <a:r>
              <a:rPr b="0" lang="en-US" sz="1800" spc="-1" strike="noStrike">
                <a:latin typeface="Arial"/>
              </a:rPr>
              <a:t>单击鼠标编辑标题文字格式</a:t>
            </a:r>
            <a:endParaRPr b="0" lang="en-US" sz="1800" spc="-1" strike="noStrike">
              <a:latin typeface="Arial"/>
            </a:endParaRPr>
          </a:p>
        </p:txBody>
      </p:sp>
      <p:sp>
        <p:nvSpPr>
          <p:cNvPr id="182" name="PlaceHolder 7"/>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单击鼠标编辑大纲文字格式</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第二个大纲级</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第三大纲级别</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第四大纲级别</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第五大纲级别</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第六大纲级别</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第七大纲级别</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jpe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slideLayout" Target="../slideLayouts/slideLayout13.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png"/><Relationship Id="rId3" Type="http://schemas.openxmlformats.org/officeDocument/2006/relationships/image" Target="../media/image27.jpe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image" Target="../media/image30.png"/><Relationship Id="rId3" Type="http://schemas.openxmlformats.org/officeDocument/2006/relationships/slideLayout" Target="../slideLayouts/slideLayout41.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1456560" y="1732320"/>
            <a:ext cx="9142920" cy="3580560"/>
          </a:xfrm>
          <a:prstGeom prst="rect">
            <a:avLst/>
          </a:prstGeom>
          <a:solidFill>
            <a:srgbClr val="dd8c3c"/>
          </a:solidFill>
          <a:ln w="15840">
            <a:solidFill>
              <a:srgbClr val="a3672c"/>
            </a:solidFill>
            <a:round/>
          </a:ln>
        </p:spPr>
        <p:style>
          <a:lnRef idx="0"/>
          <a:fillRef idx="0"/>
          <a:effectRef idx="0"/>
          <a:fontRef idx="minor"/>
        </p:style>
        <p:txBody>
          <a:bodyPr lIns="90000" rIns="90000" tIns="45000" bIns="45000" anchor="ctr"/>
          <a:p>
            <a:pPr algn="ctr">
              <a:lnSpc>
                <a:spcPct val="90000"/>
              </a:lnSpc>
            </a:pPr>
            <a:r>
              <a:rPr b="1" lang="en-US" sz="13800" spc="-1" strike="noStrike">
                <a:solidFill>
                  <a:srgbClr val="000000"/>
                </a:solidFill>
                <a:latin typeface="华文仿宋"/>
                <a:ea typeface="华文仿宋"/>
              </a:rPr>
              <a:t>面向对象</a:t>
            </a:r>
            <a:endParaRPr b="0" lang="en-US" sz="13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内容占位符 4" descr=""/>
          <p:cNvPicPr/>
          <p:nvPr/>
        </p:nvPicPr>
        <p:blipFill>
          <a:blip r:embed="rId1"/>
          <a:stretch/>
        </p:blipFill>
        <p:spPr>
          <a:xfrm>
            <a:off x="4664880" y="695880"/>
            <a:ext cx="2507040" cy="3032280"/>
          </a:xfrm>
          <a:prstGeom prst="rect">
            <a:avLst/>
          </a:prstGeom>
          <a:ln>
            <a:noFill/>
          </a:ln>
        </p:spPr>
      </p:pic>
      <p:sp>
        <p:nvSpPr>
          <p:cNvPr id="270" name="CustomShape 1"/>
          <p:cNvSpPr/>
          <p:nvPr/>
        </p:nvSpPr>
        <p:spPr>
          <a:xfrm rot="10800000">
            <a:off x="6342840" y="5106240"/>
            <a:ext cx="1388880" cy="1012320"/>
          </a:xfrm>
          <a:prstGeom prst="curvedConnector3">
            <a:avLst>
              <a:gd name="adj1" fmla="val 50000"/>
            </a:avLst>
          </a:prstGeom>
          <a:noFill/>
          <a:ln w="9360">
            <a:solidFill>
              <a:srgbClr val="83992a"/>
            </a:solidFill>
            <a:round/>
            <a:tailEnd len="med" type="triangle" w="med"/>
          </a:ln>
        </p:spPr>
        <p:style>
          <a:lnRef idx="0"/>
          <a:fillRef idx="0"/>
          <a:effectRef idx="0"/>
          <a:fontRef idx="minor"/>
        </p:style>
      </p:sp>
      <p:sp>
        <p:nvSpPr>
          <p:cNvPr id="271" name="CustomShape 2"/>
          <p:cNvSpPr/>
          <p:nvPr/>
        </p:nvSpPr>
        <p:spPr>
          <a:xfrm flipV="1">
            <a:off x="6954840" y="3005640"/>
            <a:ext cx="1166040" cy="844920"/>
          </a:xfrm>
          <a:prstGeom prst="curvedConnector3">
            <a:avLst>
              <a:gd name="adj1" fmla="val 50000"/>
            </a:avLst>
          </a:prstGeom>
          <a:noFill/>
          <a:ln w="9360">
            <a:solidFill>
              <a:srgbClr val="83992a"/>
            </a:solidFill>
            <a:round/>
            <a:tailEnd len="med" type="triangle" w="med"/>
          </a:ln>
        </p:spPr>
        <p:style>
          <a:lnRef idx="0"/>
          <a:fillRef idx="0"/>
          <a:effectRef idx="0"/>
          <a:fontRef idx="minor"/>
        </p:style>
      </p:sp>
      <p:sp>
        <p:nvSpPr>
          <p:cNvPr id="272" name="CustomShape 3"/>
          <p:cNvSpPr/>
          <p:nvPr/>
        </p:nvSpPr>
        <p:spPr>
          <a:xfrm>
            <a:off x="6934680" y="4581000"/>
            <a:ext cx="1671120" cy="610560"/>
          </a:xfrm>
          <a:prstGeom prst="curvedConnector3">
            <a:avLst>
              <a:gd name="adj1" fmla="val 50000"/>
            </a:avLst>
          </a:prstGeom>
          <a:noFill/>
          <a:ln w="9360">
            <a:solidFill>
              <a:srgbClr val="83992a"/>
            </a:solidFill>
            <a:round/>
            <a:tailEnd len="med" type="triangle" w="med"/>
          </a:ln>
        </p:spPr>
        <p:style>
          <a:lnRef idx="0"/>
          <a:fillRef idx="0"/>
          <a:effectRef idx="0"/>
          <a:fontRef idx="minor"/>
        </p:style>
      </p:sp>
      <p:sp>
        <p:nvSpPr>
          <p:cNvPr id="273" name="CustomShape 4"/>
          <p:cNvSpPr/>
          <p:nvPr/>
        </p:nvSpPr>
        <p:spPr>
          <a:xfrm>
            <a:off x="5015160" y="3515760"/>
            <a:ext cx="1918800" cy="577080"/>
          </a:xfrm>
          <a:prstGeom prst="rect">
            <a:avLst/>
          </a:prstGeom>
          <a:solidFill>
            <a:srgbClr val="83992a"/>
          </a:solidFill>
          <a:ln w="15840">
            <a:solidFill>
              <a:srgbClr val="60711f"/>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猫</a:t>
            </a:r>
            <a:endParaRPr b="0" lang="en-US" sz="3200" spc="-1" strike="noStrike">
              <a:latin typeface="Arial"/>
            </a:endParaRPr>
          </a:p>
        </p:txBody>
      </p:sp>
      <p:sp>
        <p:nvSpPr>
          <p:cNvPr id="274" name="CustomShape 5"/>
          <p:cNvSpPr/>
          <p:nvPr/>
        </p:nvSpPr>
        <p:spPr>
          <a:xfrm>
            <a:off x="5015160" y="4093560"/>
            <a:ext cx="1918800" cy="2039400"/>
          </a:xfrm>
          <a:prstGeom prst="rect">
            <a:avLst/>
          </a:prstGeom>
          <a:solidFill>
            <a:srgbClr val="ffffff"/>
          </a:solidFill>
          <a:ln w="15840">
            <a:solidFill>
              <a:srgbClr val="83992a"/>
            </a:solidFill>
            <a:round/>
          </a:ln>
        </p:spPr>
        <p:style>
          <a:lnRef idx="0"/>
          <a:fillRef idx="0"/>
          <a:effectRef idx="0"/>
          <a:fontRef idx="minor"/>
        </p:style>
        <p:txBody>
          <a:bodyPr lIns="90000" rIns="90000" tIns="45000" bIns="45000"/>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心情</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饥饿</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能量</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喵</a:t>
            </a:r>
            <a:r>
              <a:rPr b="0" lang="en-US" sz="3200" spc="-1" strike="noStrike">
                <a:solidFill>
                  <a:srgbClr val="000000"/>
                </a:solidFill>
                <a:latin typeface="等线"/>
                <a:ea typeface="DejaVu Sans"/>
              </a:rPr>
              <a:t>( ) </a:t>
            </a:r>
            <a:endParaRPr b="0" lang="en-US" sz="3200" spc="-1" strike="noStrike">
              <a:latin typeface="Arial"/>
            </a:endParaRPr>
          </a:p>
        </p:txBody>
      </p:sp>
      <p:sp>
        <p:nvSpPr>
          <p:cNvPr id="275" name="CustomShape 6"/>
          <p:cNvSpPr/>
          <p:nvPr/>
        </p:nvSpPr>
        <p:spPr>
          <a:xfrm>
            <a:off x="8699760" y="4538160"/>
            <a:ext cx="1918800" cy="5770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睡</a:t>
            </a:r>
            <a:endParaRPr b="0" lang="en-US" sz="3200" spc="-1" strike="noStrike">
              <a:latin typeface="Arial"/>
            </a:endParaRPr>
          </a:p>
        </p:txBody>
      </p:sp>
      <p:sp>
        <p:nvSpPr>
          <p:cNvPr id="276" name="CustomShape 7"/>
          <p:cNvSpPr/>
          <p:nvPr/>
        </p:nvSpPr>
        <p:spPr>
          <a:xfrm>
            <a:off x="8153280" y="1827000"/>
            <a:ext cx="1918800" cy="5770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玩</a:t>
            </a:r>
            <a:endParaRPr b="0" lang="en-US" sz="3200" spc="-1" strike="noStrike">
              <a:latin typeface="Arial"/>
            </a:endParaRPr>
          </a:p>
        </p:txBody>
      </p:sp>
      <p:sp>
        <p:nvSpPr>
          <p:cNvPr id="277" name="CustomShape 8"/>
          <p:cNvSpPr/>
          <p:nvPr/>
        </p:nvSpPr>
        <p:spPr>
          <a:xfrm>
            <a:off x="1519560" y="2117880"/>
            <a:ext cx="1918800" cy="5770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吃</a:t>
            </a:r>
            <a:endParaRPr b="0" lang="en-US" sz="3200" spc="-1" strike="noStrike">
              <a:latin typeface="Arial"/>
            </a:endParaRPr>
          </a:p>
        </p:txBody>
      </p:sp>
      <p:sp>
        <p:nvSpPr>
          <p:cNvPr id="278" name="CustomShape 9"/>
          <p:cNvSpPr/>
          <p:nvPr/>
        </p:nvSpPr>
        <p:spPr>
          <a:xfrm>
            <a:off x="1526760" y="2700360"/>
            <a:ext cx="1918800" cy="1551960"/>
          </a:xfrm>
          <a:prstGeom prst="rect">
            <a:avLst/>
          </a:prstGeom>
          <a:solidFill>
            <a:srgbClr val="ffffff"/>
          </a:solidFill>
          <a:ln w="15840">
            <a:solidFill>
              <a:srgbClr val="83992a"/>
            </a:solidFill>
            <a:round/>
          </a:ln>
        </p:spPr>
        <p:style>
          <a:lnRef idx="0"/>
          <a:fillRef idx="0"/>
          <a:effectRef idx="0"/>
          <a:fontRef idx="minor"/>
        </p:style>
        <p:txBody>
          <a:bodyPr lIns="90000" rIns="90000" tIns="45000" bIns="45000"/>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心情</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饥饿</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喵</a:t>
            </a:r>
            <a:r>
              <a:rPr b="0" lang="en-US" sz="3200" spc="-1" strike="noStrike">
                <a:solidFill>
                  <a:srgbClr val="000000"/>
                </a:solidFill>
                <a:latin typeface="等线"/>
                <a:ea typeface="DejaVu Sans"/>
              </a:rPr>
              <a:t>~</a:t>
            </a:r>
            <a:endParaRPr b="0" lang="en-US" sz="3200" spc="-1" strike="noStrike">
              <a:latin typeface="Arial"/>
            </a:endParaRPr>
          </a:p>
        </p:txBody>
      </p:sp>
      <p:sp>
        <p:nvSpPr>
          <p:cNvPr id="279" name="CustomShape 10"/>
          <p:cNvSpPr/>
          <p:nvPr/>
        </p:nvSpPr>
        <p:spPr>
          <a:xfrm>
            <a:off x="8153280" y="2410560"/>
            <a:ext cx="1918800" cy="1551960"/>
          </a:xfrm>
          <a:prstGeom prst="rect">
            <a:avLst/>
          </a:prstGeom>
          <a:solidFill>
            <a:srgbClr val="ffffff"/>
          </a:solidFill>
          <a:ln w="15840">
            <a:solidFill>
              <a:srgbClr val="83992a"/>
            </a:solidFill>
            <a:round/>
          </a:ln>
        </p:spPr>
        <p:style>
          <a:lnRef idx="0"/>
          <a:fillRef idx="0"/>
          <a:effectRef idx="0"/>
          <a:fontRef idx="minor"/>
        </p:style>
        <p:txBody>
          <a:bodyPr lIns="90000" rIns="90000" tIns="45000" bIns="45000"/>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心情</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能量</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喵</a:t>
            </a:r>
            <a:r>
              <a:rPr b="0" lang="en-US" sz="3200" spc="-1" strike="noStrike">
                <a:solidFill>
                  <a:srgbClr val="000000"/>
                </a:solidFill>
                <a:latin typeface="等线"/>
                <a:ea typeface="DejaVu Sans"/>
              </a:rPr>
              <a:t>~</a:t>
            </a:r>
            <a:endParaRPr b="0" lang="en-US" sz="3200" spc="-1" strike="noStrike">
              <a:latin typeface="Arial"/>
            </a:endParaRPr>
          </a:p>
        </p:txBody>
      </p:sp>
      <p:sp>
        <p:nvSpPr>
          <p:cNvPr id="280" name="CustomShape 11"/>
          <p:cNvSpPr/>
          <p:nvPr/>
        </p:nvSpPr>
        <p:spPr>
          <a:xfrm>
            <a:off x="8695080" y="5122800"/>
            <a:ext cx="1918800" cy="1064520"/>
          </a:xfrm>
          <a:prstGeom prst="rect">
            <a:avLst/>
          </a:prstGeom>
          <a:solidFill>
            <a:srgbClr val="ffffff"/>
          </a:solidFill>
          <a:ln w="15840">
            <a:solidFill>
              <a:srgbClr val="83992a"/>
            </a:solidFill>
            <a:round/>
          </a:ln>
        </p:spPr>
        <p:style>
          <a:lnRef idx="0"/>
          <a:fillRef idx="0"/>
          <a:effectRef idx="0"/>
          <a:fontRef idx="minor"/>
        </p:style>
        <p:txBody>
          <a:bodyPr lIns="90000" rIns="90000" tIns="45000" bIns="45000"/>
          <a:p>
            <a:pPr marL="285840" indent="-284760">
              <a:lnSpc>
                <a:spcPct val="100000"/>
              </a:lnSpc>
              <a:buClr>
                <a:srgbClr val="000000"/>
              </a:buClr>
              <a:buFont typeface="Arial"/>
              <a:buChar char="•"/>
            </a:pPr>
            <a:r>
              <a:rPr b="0" lang="en-US" sz="3200" spc="-1" strike="noStrike">
                <a:solidFill>
                  <a:srgbClr val="000000"/>
                </a:solidFill>
                <a:latin typeface="等线"/>
                <a:ea typeface="DejaVu Sans"/>
              </a:rPr>
              <a:t>能量</a:t>
            </a:r>
            <a:endParaRPr b="0" lang="en-US" sz="3200" spc="-1" strike="noStrike">
              <a:latin typeface="Arial"/>
            </a:endParaRPr>
          </a:p>
          <a:p>
            <a:pPr marL="285840" indent="-284760">
              <a:lnSpc>
                <a:spcPct val="100000"/>
              </a:lnSpc>
              <a:buClr>
                <a:srgbClr val="000000"/>
              </a:buClr>
              <a:buFont typeface="Arial"/>
              <a:buChar char="•"/>
            </a:pPr>
            <a:r>
              <a:rPr b="0" lang="en-US" sz="3200" spc="-1" strike="noStrike">
                <a:solidFill>
                  <a:srgbClr val="000000"/>
                </a:solidFill>
                <a:latin typeface="等线"/>
                <a:ea typeface="DejaVu Sans"/>
              </a:rPr>
              <a:t>饥饿</a:t>
            </a:r>
            <a:endParaRPr b="0" lang="en-US" sz="3200" spc="-1" strike="noStrike">
              <a:latin typeface="Arial"/>
            </a:endParaRPr>
          </a:p>
        </p:txBody>
      </p:sp>
      <p:sp>
        <p:nvSpPr>
          <p:cNvPr id="281" name="CustomShape 12"/>
          <p:cNvSpPr/>
          <p:nvPr/>
        </p:nvSpPr>
        <p:spPr>
          <a:xfrm>
            <a:off x="898560" y="746280"/>
            <a:ext cx="1478160" cy="1005840"/>
          </a:xfrm>
          <a:prstGeom prst="rect">
            <a:avLst/>
          </a:prstGeom>
          <a:solidFill>
            <a:srgbClr val="ffffff"/>
          </a:solidFill>
          <a:ln w="12600">
            <a:solidFill>
              <a:srgbClr val="4472c4"/>
            </a:solidFill>
            <a:miter/>
          </a:ln>
        </p:spPr>
        <p:style>
          <a:lnRef idx="0"/>
          <a:fillRef idx="0"/>
          <a:effectRef idx="0"/>
          <a:fontRef idx="minor"/>
        </p:style>
        <p:txBody>
          <a:bodyPr lIns="90000" rIns="90000" tIns="45000" bIns="45000" anchor="ctr"/>
          <a:p>
            <a:pPr>
              <a:lnSpc>
                <a:spcPct val="90000"/>
              </a:lnSpc>
            </a:pPr>
            <a:r>
              <a:rPr b="1" lang="en-US" sz="4400" spc="-1" strike="noStrike" u="sng">
                <a:solidFill>
                  <a:srgbClr val="000000"/>
                </a:solidFill>
                <a:uFillTx/>
                <a:latin typeface="华文仿宋"/>
                <a:ea typeface="华文仿宋"/>
              </a:rPr>
              <a:t>封装</a:t>
            </a:r>
            <a:endParaRPr b="0" lang="en-US" sz="4400" spc="-1" strike="noStrike">
              <a:latin typeface="Arial"/>
            </a:endParaRPr>
          </a:p>
        </p:txBody>
      </p:sp>
    </p:spTree>
  </p:cSld>
  <p:timing>
    <p:tnLst>
      <p:par>
        <p:cTn id="189" dur="indefinite" restart="never" nodeType="tmRoot">
          <p:childTnLst>
            <p:seq>
              <p:cTn id="190" dur="indefinite" nodeType="mainSeq">
                <p:childTnLst>
                  <p:par>
                    <p:cTn id="191" fill="hold">
                      <p:stCondLst>
                        <p:cond delay="indefinite"/>
                      </p:stCondLst>
                      <p:childTnLst>
                        <p:par>
                          <p:cTn id="192" fill="hold">
                            <p:stCondLst>
                              <p:cond delay="0"/>
                            </p:stCondLst>
                            <p:childTnLst>
                              <p:par>
                                <p:cTn id="193" nodeType="clickEffect" fill="hold" presetClass="entr" presetID="1">
                                  <p:stCondLst>
                                    <p:cond delay="0"/>
                                  </p:stCondLst>
                                  <p:childTnLst>
                                    <p:set>
                                      <p:cBhvr>
                                        <p:cTn id="194" dur="1" fill="hold">
                                          <p:stCondLst>
                                            <p:cond delay="0"/>
                                          </p:stCondLst>
                                        </p:cTn>
                                        <p:tgtEl>
                                          <p:spTgt spid="269"/>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0">
                                  <p:stCondLst>
                                    <p:cond delay="0"/>
                                  </p:stCondLst>
                                  <p:childTnLst>
                                    <p:set>
                                      <p:cBhvr>
                                        <p:cTn id="198" dur="1" fill="hold">
                                          <p:stCondLst>
                                            <p:cond delay="0"/>
                                          </p:stCondLst>
                                        </p:cTn>
                                        <p:tgtEl>
                                          <p:spTgt spid="273"/>
                                        </p:tgtEl>
                                        <p:attrNameLst>
                                          <p:attrName>style.visibility</p:attrName>
                                        </p:attrNameLst>
                                      </p:cBhvr>
                                      <p:to>
                                        <p:strVal val="visible"/>
                                      </p:to>
                                    </p:set>
                                    <p:animEffect filter="fade" transition="in">
                                      <p:cBhvr additive="repl">
                                        <p:cTn id="199" dur="500"/>
                                        <p:tgtEl>
                                          <p:spTgt spid="273"/>
                                        </p:tgtEl>
                                      </p:cBhvr>
                                    </p:animEffec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0">
                                  <p:stCondLst>
                                    <p:cond delay="0"/>
                                  </p:stCondLst>
                                  <p:childTnLst>
                                    <p:set>
                                      <p:cBhvr>
                                        <p:cTn id="203" dur="1" fill="hold">
                                          <p:stCondLst>
                                            <p:cond delay="0"/>
                                          </p:stCondLst>
                                        </p:cTn>
                                        <p:tgtEl>
                                          <p:spTgt spid="271"/>
                                        </p:tgtEl>
                                        <p:attrNameLst>
                                          <p:attrName>style.visibility</p:attrName>
                                        </p:attrNameLst>
                                      </p:cBhvr>
                                      <p:to>
                                        <p:strVal val="visible"/>
                                      </p:to>
                                    </p:set>
                                    <p:animEffect filter="fade" transition="in">
                                      <p:cBhvr additive="repl">
                                        <p:cTn id="204" dur="500"/>
                                        <p:tgtEl>
                                          <p:spTgt spid="271"/>
                                        </p:tgtEl>
                                      </p:cBhvr>
                                    </p:animEffect>
                                  </p:childTnLst>
                                </p:cTn>
                              </p:par>
                              <p:par>
                                <p:cTn id="205" nodeType="withEffect" fill="hold" presetClass="entr" presetID="10">
                                  <p:stCondLst>
                                    <p:cond delay="0"/>
                                  </p:stCondLst>
                                  <p:childTnLst>
                                    <p:set>
                                      <p:cBhvr>
                                        <p:cTn id="206" dur="1" fill="hold">
                                          <p:stCondLst>
                                            <p:cond delay="0"/>
                                          </p:stCondLst>
                                        </p:cTn>
                                        <p:tgtEl>
                                          <p:spTgt spid="270"/>
                                        </p:tgtEl>
                                        <p:attrNameLst>
                                          <p:attrName>style.visibility</p:attrName>
                                        </p:attrNameLst>
                                      </p:cBhvr>
                                      <p:to>
                                        <p:strVal val="visible"/>
                                      </p:to>
                                    </p:set>
                                    <p:animEffect filter="fade" transition="in">
                                      <p:cBhvr additive="repl">
                                        <p:cTn id="207" dur="500"/>
                                        <p:tgtEl>
                                          <p:spTgt spid="270"/>
                                        </p:tgtEl>
                                      </p:cBhvr>
                                    </p:animEffect>
                                  </p:childTnLst>
                                </p:cTn>
                              </p:par>
                              <p:par>
                                <p:cTn id="208" nodeType="withEffect" fill="hold" presetClass="entr" presetID="10">
                                  <p:stCondLst>
                                    <p:cond delay="0"/>
                                  </p:stCondLst>
                                  <p:childTnLst>
                                    <p:set>
                                      <p:cBhvr>
                                        <p:cTn id="209" dur="1" fill="hold">
                                          <p:stCondLst>
                                            <p:cond delay="0"/>
                                          </p:stCondLst>
                                        </p:cTn>
                                        <p:tgtEl>
                                          <p:spTgt spid="272"/>
                                        </p:tgtEl>
                                        <p:attrNameLst>
                                          <p:attrName>style.visibility</p:attrName>
                                        </p:attrNameLst>
                                      </p:cBhvr>
                                      <p:to>
                                        <p:strVal val="visible"/>
                                      </p:to>
                                    </p:set>
                                    <p:animEffect filter="fade" transition="in">
                                      <p:cBhvr additive="repl">
                                        <p:cTn id="210" dur="500"/>
                                        <p:tgtEl>
                                          <p:spTgt spid="272"/>
                                        </p:tgtEl>
                                      </p:cBhvr>
                                    </p:animEffect>
                                  </p:childTnLst>
                                </p:cTn>
                              </p:par>
                              <p:par>
                                <p:cTn id="211" nodeType="withEffect" fill="hold" presetClass="entr" presetID="10">
                                  <p:stCondLst>
                                    <p:cond delay="0"/>
                                  </p:stCondLst>
                                  <p:childTnLst>
                                    <p:set>
                                      <p:cBhvr>
                                        <p:cTn id="212" dur="1" fill="hold">
                                          <p:stCondLst>
                                            <p:cond delay="0"/>
                                          </p:stCondLst>
                                        </p:cTn>
                                        <p:tgtEl>
                                          <p:spTgt spid="276"/>
                                        </p:tgtEl>
                                        <p:attrNameLst>
                                          <p:attrName>style.visibility</p:attrName>
                                        </p:attrNameLst>
                                      </p:cBhvr>
                                      <p:to>
                                        <p:strVal val="visible"/>
                                      </p:to>
                                    </p:set>
                                    <p:animEffect filter="fade" transition="in">
                                      <p:cBhvr additive="repl">
                                        <p:cTn id="213" dur="500"/>
                                        <p:tgtEl>
                                          <p:spTgt spid="276"/>
                                        </p:tgtEl>
                                      </p:cBhvr>
                                    </p:animEffect>
                                  </p:childTnLst>
                                </p:cTn>
                              </p:par>
                              <p:par>
                                <p:cTn id="214" nodeType="withEffect" fill="hold" presetClass="entr" presetID="10">
                                  <p:stCondLst>
                                    <p:cond delay="0"/>
                                  </p:stCondLst>
                                  <p:childTnLst>
                                    <p:set>
                                      <p:cBhvr>
                                        <p:cTn id="215" dur="1" fill="hold">
                                          <p:stCondLst>
                                            <p:cond delay="0"/>
                                          </p:stCondLst>
                                        </p:cTn>
                                        <p:tgtEl>
                                          <p:spTgt spid="275"/>
                                        </p:tgtEl>
                                        <p:attrNameLst>
                                          <p:attrName>style.visibility</p:attrName>
                                        </p:attrNameLst>
                                      </p:cBhvr>
                                      <p:to>
                                        <p:strVal val="visible"/>
                                      </p:to>
                                    </p:set>
                                    <p:animEffect filter="fade" transition="in">
                                      <p:cBhvr additive="repl">
                                        <p:cTn id="216" dur="500"/>
                                        <p:tgtEl>
                                          <p:spTgt spid="275"/>
                                        </p:tgtEl>
                                      </p:cBhvr>
                                    </p:animEffect>
                                  </p:childTnLst>
                                </p:cTn>
                              </p:par>
                              <p:par>
                                <p:cTn id="217" nodeType="withEffect" fill="hold" presetClass="entr" presetID="10">
                                  <p:stCondLst>
                                    <p:cond delay="0"/>
                                  </p:stCondLst>
                                  <p:childTnLst>
                                    <p:set>
                                      <p:cBhvr>
                                        <p:cTn id="218" dur="1" fill="hold">
                                          <p:stCondLst>
                                            <p:cond delay="0"/>
                                          </p:stCondLst>
                                        </p:cTn>
                                        <p:tgtEl>
                                          <p:spTgt spid="277"/>
                                        </p:tgtEl>
                                        <p:attrNameLst>
                                          <p:attrName>style.visibility</p:attrName>
                                        </p:attrNameLst>
                                      </p:cBhvr>
                                      <p:to>
                                        <p:strVal val="visible"/>
                                      </p:to>
                                    </p:set>
                                    <p:animEffect filter="fade" transition="in">
                                      <p:cBhvr additive="repl">
                                        <p:cTn id="219" dur="500"/>
                                        <p:tgtEl>
                                          <p:spTgt spid="277"/>
                                        </p:tgtEl>
                                      </p:cBhvr>
                                    </p:animEffect>
                                  </p:childTnLst>
                                </p:cTn>
                              </p:par>
                            </p:childTnLst>
                          </p:cTn>
                        </p:par>
                      </p:childTnLst>
                    </p:cTn>
                  </p:par>
                  <p:par>
                    <p:cTn id="220" fill="hold">
                      <p:stCondLst>
                        <p:cond delay="indefinite"/>
                      </p:stCondLst>
                      <p:childTnLst>
                        <p:par>
                          <p:cTn id="221" fill="hold">
                            <p:stCondLst>
                              <p:cond delay="0"/>
                            </p:stCondLst>
                            <p:childTnLst>
                              <p:par>
                                <p:cTn id="222" nodeType="clickEffect" fill="hold" presetClass="entr" presetID="10">
                                  <p:stCondLst>
                                    <p:cond delay="0"/>
                                  </p:stCondLst>
                                  <p:childTnLst>
                                    <p:set>
                                      <p:cBhvr>
                                        <p:cTn id="223" dur="1" fill="hold">
                                          <p:stCondLst>
                                            <p:cond delay="0"/>
                                          </p:stCondLst>
                                        </p:cTn>
                                        <p:tgtEl>
                                          <p:spTgt spid="280"/>
                                        </p:tgtEl>
                                        <p:attrNameLst>
                                          <p:attrName>style.visibility</p:attrName>
                                        </p:attrNameLst>
                                      </p:cBhvr>
                                      <p:to>
                                        <p:strVal val="visible"/>
                                      </p:to>
                                    </p:set>
                                    <p:animEffect filter="fade" transition="in">
                                      <p:cBhvr additive="repl">
                                        <p:cTn id="224" dur="500"/>
                                        <p:tgtEl>
                                          <p:spTgt spid="280"/>
                                        </p:tgtEl>
                                      </p:cBhvr>
                                    </p:animEffect>
                                  </p:childTnLst>
                                </p:cTn>
                              </p:par>
                              <p:par>
                                <p:cTn id="225" nodeType="withEffect" fill="hold" presetClass="entr" presetID="10">
                                  <p:stCondLst>
                                    <p:cond delay="0"/>
                                  </p:stCondLst>
                                  <p:childTnLst>
                                    <p:set>
                                      <p:cBhvr>
                                        <p:cTn id="226" dur="1" fill="hold">
                                          <p:stCondLst>
                                            <p:cond delay="0"/>
                                          </p:stCondLst>
                                        </p:cTn>
                                        <p:tgtEl>
                                          <p:spTgt spid="279"/>
                                        </p:tgtEl>
                                        <p:attrNameLst>
                                          <p:attrName>style.visibility</p:attrName>
                                        </p:attrNameLst>
                                      </p:cBhvr>
                                      <p:to>
                                        <p:strVal val="visible"/>
                                      </p:to>
                                    </p:set>
                                    <p:animEffect filter="fade" transition="in">
                                      <p:cBhvr additive="repl">
                                        <p:cTn id="227" dur="500"/>
                                        <p:tgtEl>
                                          <p:spTgt spid="279"/>
                                        </p:tgtEl>
                                      </p:cBhvr>
                                    </p:animEffect>
                                  </p:childTnLst>
                                </p:cTn>
                              </p:par>
                              <p:par>
                                <p:cTn id="228" nodeType="withEffect" fill="hold" presetClass="entr" presetID="10">
                                  <p:stCondLst>
                                    <p:cond delay="0"/>
                                  </p:stCondLst>
                                  <p:childTnLst>
                                    <p:set>
                                      <p:cBhvr>
                                        <p:cTn id="229" dur="1" fill="hold">
                                          <p:stCondLst>
                                            <p:cond delay="0"/>
                                          </p:stCondLst>
                                        </p:cTn>
                                        <p:tgtEl>
                                          <p:spTgt spid="274"/>
                                        </p:tgtEl>
                                        <p:attrNameLst>
                                          <p:attrName>style.visibility</p:attrName>
                                        </p:attrNameLst>
                                      </p:cBhvr>
                                      <p:to>
                                        <p:strVal val="visible"/>
                                      </p:to>
                                    </p:set>
                                    <p:animEffect filter="fade" transition="in">
                                      <p:cBhvr additive="repl">
                                        <p:cTn id="230" dur="500"/>
                                        <p:tgtEl>
                                          <p:spTgt spid="274"/>
                                        </p:tgtEl>
                                      </p:cBhvr>
                                    </p:animEffect>
                                  </p:childTnLst>
                                </p:cTn>
                              </p:par>
                              <p:par>
                                <p:cTn id="231" nodeType="withEffect" fill="hold" presetClass="entr" presetID="10">
                                  <p:stCondLst>
                                    <p:cond delay="0"/>
                                  </p:stCondLst>
                                  <p:childTnLst>
                                    <p:set>
                                      <p:cBhvr>
                                        <p:cTn id="232" dur="1" fill="hold">
                                          <p:stCondLst>
                                            <p:cond delay="0"/>
                                          </p:stCondLst>
                                        </p:cTn>
                                        <p:tgtEl>
                                          <p:spTgt spid="278"/>
                                        </p:tgtEl>
                                        <p:attrNameLst>
                                          <p:attrName>style.visibility</p:attrName>
                                        </p:attrNameLst>
                                      </p:cBhvr>
                                      <p:to>
                                        <p:strVal val="visible"/>
                                      </p:to>
                                    </p:set>
                                    <p:animEffect filter="fade" transition="in">
                                      <p:cBhvr additive="repl">
                                        <p:cTn id="233" dur="500"/>
                                        <p:tgtEl>
                                          <p:spTgt spid="27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253520" y="853200"/>
            <a:ext cx="1479240" cy="1324440"/>
          </a:xfrm>
          <a:prstGeom prst="rect">
            <a:avLst/>
          </a:prstGeom>
          <a:solidFill>
            <a:srgbClr val="ffffff"/>
          </a:solidFill>
          <a:ln w="12600">
            <a:solidFill>
              <a:srgbClr val="4472c4"/>
            </a:solidFill>
            <a:miter/>
          </a:ln>
        </p:spPr>
        <p:style>
          <a:lnRef idx="0"/>
          <a:fillRef idx="0"/>
          <a:effectRef idx="0"/>
          <a:fontRef idx="minor"/>
        </p:style>
        <p:txBody>
          <a:bodyPr lIns="90000" rIns="90000" tIns="45000" bIns="45000" anchor="ctr"/>
          <a:p>
            <a:pPr>
              <a:lnSpc>
                <a:spcPct val="90000"/>
              </a:lnSpc>
            </a:pPr>
            <a:r>
              <a:rPr b="1" lang="en-US" sz="4400" spc="-1" strike="noStrike" u="sng">
                <a:solidFill>
                  <a:srgbClr val="000000"/>
                </a:solidFill>
                <a:uFillTx/>
                <a:latin typeface="华文仿宋"/>
                <a:ea typeface="华文仿宋"/>
              </a:rPr>
              <a:t>继承</a:t>
            </a:r>
            <a:endParaRPr b="0" lang="en-US" sz="4400" spc="-1" strike="noStrike">
              <a:latin typeface="Arial"/>
            </a:endParaRPr>
          </a:p>
        </p:txBody>
      </p:sp>
      <p:pic>
        <p:nvPicPr>
          <p:cNvPr id="283" name="内容占位符 4" descr=""/>
          <p:cNvPicPr/>
          <p:nvPr/>
        </p:nvPicPr>
        <p:blipFill>
          <a:blip r:embed="rId1"/>
          <a:stretch/>
        </p:blipFill>
        <p:spPr>
          <a:xfrm>
            <a:off x="3009240" y="396720"/>
            <a:ext cx="6172560" cy="6064200"/>
          </a:xfrm>
          <a:prstGeom prst="rect">
            <a:avLst/>
          </a:prstGeom>
          <a:ln>
            <a:noFill/>
          </a:ln>
        </p:spPr>
      </p:pic>
    </p:spTree>
  </p:cSld>
  <p:timing>
    <p:tnLst>
      <p:par>
        <p:cTn id="234" dur="indefinite" restart="never" nodeType="tmRoot">
          <p:childTnLst>
            <p:seq>
              <p:cTn id="235" dur="indefinite" nodeType="mainSeq">
                <p:childTnLst>
                  <p:par>
                    <p:cTn id="236" fill="hold">
                      <p:stCondLst>
                        <p:cond delay="indefinite"/>
                      </p:stCondLst>
                      <p:childTnLst>
                        <p:par>
                          <p:cTn id="237" fill="hold">
                            <p:stCondLst>
                              <p:cond delay="0"/>
                            </p:stCondLst>
                            <p:childTnLst>
                              <p:par>
                                <p:cTn id="238" nodeType="clickEffect" fill="hold" presetClass="entr" presetID="10">
                                  <p:stCondLst>
                                    <p:cond delay="0"/>
                                  </p:stCondLst>
                                  <p:childTnLst>
                                    <p:set>
                                      <p:cBhvr>
                                        <p:cTn id="239" dur="1" fill="hold">
                                          <p:stCondLst>
                                            <p:cond delay="0"/>
                                          </p:stCondLst>
                                        </p:cTn>
                                        <p:tgtEl>
                                          <p:spTgt spid="283"/>
                                        </p:tgtEl>
                                        <p:attrNameLst>
                                          <p:attrName>style.visibility</p:attrName>
                                        </p:attrNameLst>
                                      </p:cBhvr>
                                      <p:to>
                                        <p:strVal val="visible"/>
                                      </p:to>
                                    </p:set>
                                    <p:animEffect filter="fade" transition="in">
                                      <p:cBhvr additive="repl">
                                        <p:cTn id="240" dur="500"/>
                                        <p:tgtEl>
                                          <p:spTgt spid="28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CustomShape 1"/>
          <p:cNvSpPr/>
          <p:nvPr/>
        </p:nvSpPr>
        <p:spPr>
          <a:xfrm>
            <a:off x="838080" y="788040"/>
            <a:ext cx="1661040" cy="901440"/>
          </a:xfrm>
          <a:prstGeom prst="rect">
            <a:avLst/>
          </a:prstGeom>
          <a:solidFill>
            <a:srgbClr val="ffffff"/>
          </a:solidFill>
          <a:ln w="12600">
            <a:solidFill>
              <a:srgbClr val="4472c4"/>
            </a:solidFill>
            <a:miter/>
          </a:ln>
        </p:spPr>
        <p:style>
          <a:lnRef idx="0"/>
          <a:fillRef idx="0"/>
          <a:effectRef idx="0"/>
          <a:fontRef idx="minor"/>
        </p:style>
        <p:txBody>
          <a:bodyPr lIns="90000" rIns="90000" tIns="45000" bIns="45000" anchor="ctr">
            <a:normAutofit/>
          </a:bodyPr>
          <a:p>
            <a:pPr algn="ctr">
              <a:lnSpc>
                <a:spcPct val="90000"/>
              </a:lnSpc>
            </a:pPr>
            <a:r>
              <a:rPr b="1" lang="en-US" sz="4800" spc="-1" strike="noStrike" u="sng">
                <a:solidFill>
                  <a:srgbClr val="000000"/>
                </a:solidFill>
                <a:uFillTx/>
                <a:latin typeface="华文仿宋"/>
                <a:ea typeface="华文仿宋"/>
              </a:rPr>
              <a:t>多态</a:t>
            </a:r>
            <a:endParaRPr b="0" lang="en-US" sz="4800" spc="-1" strike="noStrike">
              <a:latin typeface="Arial"/>
            </a:endParaRPr>
          </a:p>
        </p:txBody>
      </p:sp>
      <p:pic>
        <p:nvPicPr>
          <p:cNvPr id="285" name="内容占位符 4" descr=""/>
          <p:cNvPicPr/>
          <p:nvPr/>
        </p:nvPicPr>
        <p:blipFill>
          <a:blip r:embed="rId1"/>
          <a:stretch/>
        </p:blipFill>
        <p:spPr>
          <a:xfrm>
            <a:off x="4756320" y="-164160"/>
            <a:ext cx="3076920" cy="3076920"/>
          </a:xfrm>
          <a:prstGeom prst="rect">
            <a:avLst/>
          </a:prstGeom>
          <a:ln>
            <a:noFill/>
          </a:ln>
        </p:spPr>
      </p:pic>
      <p:pic>
        <p:nvPicPr>
          <p:cNvPr id="286" name="图片 6" descr=""/>
          <p:cNvPicPr/>
          <p:nvPr/>
        </p:nvPicPr>
        <p:blipFill>
          <a:blip r:embed="rId2"/>
          <a:stretch/>
        </p:blipFill>
        <p:spPr>
          <a:xfrm>
            <a:off x="838080" y="3214440"/>
            <a:ext cx="3762000" cy="2456280"/>
          </a:xfrm>
          <a:prstGeom prst="rect">
            <a:avLst/>
          </a:prstGeom>
          <a:ln>
            <a:noFill/>
          </a:ln>
        </p:spPr>
      </p:pic>
      <p:pic>
        <p:nvPicPr>
          <p:cNvPr id="287" name="图片 8" descr=""/>
          <p:cNvPicPr/>
          <p:nvPr/>
        </p:nvPicPr>
        <p:blipFill>
          <a:blip r:embed="rId3"/>
          <a:stretch/>
        </p:blipFill>
        <p:spPr>
          <a:xfrm>
            <a:off x="4600800" y="3333240"/>
            <a:ext cx="3280680" cy="2208600"/>
          </a:xfrm>
          <a:prstGeom prst="rect">
            <a:avLst/>
          </a:prstGeom>
          <a:ln>
            <a:noFill/>
          </a:ln>
        </p:spPr>
      </p:pic>
      <p:pic>
        <p:nvPicPr>
          <p:cNvPr id="288" name="图片 10" descr=""/>
          <p:cNvPicPr/>
          <p:nvPr/>
        </p:nvPicPr>
        <p:blipFill>
          <a:blip r:embed="rId4"/>
          <a:stretch/>
        </p:blipFill>
        <p:spPr>
          <a:xfrm>
            <a:off x="7923600" y="2395800"/>
            <a:ext cx="3630600" cy="3273120"/>
          </a:xfrm>
          <a:prstGeom prst="rect">
            <a:avLst/>
          </a:prstGeom>
          <a:ln>
            <a:noFill/>
          </a:ln>
        </p:spPr>
      </p:pic>
      <p:sp>
        <p:nvSpPr>
          <p:cNvPr id="289" name="CustomShape 2"/>
          <p:cNvSpPr/>
          <p:nvPr/>
        </p:nvSpPr>
        <p:spPr>
          <a:xfrm flipH="1" flipV="1">
            <a:off x="1998720" y="1888560"/>
            <a:ext cx="2370600" cy="1324440"/>
          </a:xfrm>
          <a:prstGeom prst="bentUpArrow">
            <a:avLst>
              <a:gd name="adj1" fmla="val 16377"/>
              <a:gd name="adj2" fmla="val 25000"/>
              <a:gd name="adj3" fmla="val 25000"/>
            </a:avLst>
          </a:prstGeom>
          <a:solidFill>
            <a:srgbClr val="a23c33"/>
          </a:solidFill>
          <a:ln w="15840">
            <a:solidFill>
              <a:srgbClr val="772c25"/>
            </a:solidFill>
            <a:round/>
          </a:ln>
        </p:spPr>
        <p:style>
          <a:lnRef idx="0"/>
          <a:fillRef idx="0"/>
          <a:effectRef idx="0"/>
          <a:fontRef idx="minor"/>
        </p:style>
      </p:sp>
      <p:sp>
        <p:nvSpPr>
          <p:cNvPr id="290" name="CustomShape 3"/>
          <p:cNvSpPr/>
          <p:nvPr/>
        </p:nvSpPr>
        <p:spPr>
          <a:xfrm flipV="1">
            <a:off x="8553600" y="1807200"/>
            <a:ext cx="2370600" cy="1324440"/>
          </a:xfrm>
          <a:prstGeom prst="bentUpArrow">
            <a:avLst>
              <a:gd name="adj1" fmla="val 16377"/>
              <a:gd name="adj2" fmla="val 25000"/>
              <a:gd name="adj3" fmla="val 25000"/>
            </a:avLst>
          </a:prstGeom>
          <a:solidFill>
            <a:srgbClr val="a23c33"/>
          </a:solidFill>
          <a:ln w="15840">
            <a:solidFill>
              <a:srgbClr val="772c25"/>
            </a:solidFill>
            <a:round/>
          </a:ln>
        </p:spPr>
        <p:style>
          <a:lnRef idx="0"/>
          <a:fillRef idx="0"/>
          <a:effectRef idx="0"/>
          <a:fontRef idx="minor"/>
        </p:style>
      </p:sp>
      <p:sp>
        <p:nvSpPr>
          <p:cNvPr id="291" name="CustomShape 4"/>
          <p:cNvSpPr/>
          <p:nvPr/>
        </p:nvSpPr>
        <p:spPr>
          <a:xfrm>
            <a:off x="6095880" y="2107440"/>
            <a:ext cx="417960" cy="1334880"/>
          </a:xfrm>
          <a:prstGeom prst="downArrow">
            <a:avLst>
              <a:gd name="adj1" fmla="val 50000"/>
              <a:gd name="adj2" fmla="val 50000"/>
            </a:avLst>
          </a:prstGeom>
          <a:solidFill>
            <a:srgbClr val="a23c33"/>
          </a:solidFill>
          <a:ln w="15840">
            <a:solidFill>
              <a:srgbClr val="772c25"/>
            </a:solidFill>
            <a:round/>
          </a:ln>
        </p:spPr>
        <p:style>
          <a:lnRef idx="0"/>
          <a:fillRef idx="0"/>
          <a:effectRef idx="0"/>
          <a:fontRef idx="minor"/>
        </p:style>
      </p:sp>
      <p:sp>
        <p:nvSpPr>
          <p:cNvPr id="292" name="CustomShape 5"/>
          <p:cNvSpPr/>
          <p:nvPr/>
        </p:nvSpPr>
        <p:spPr>
          <a:xfrm>
            <a:off x="1818000" y="5671440"/>
            <a:ext cx="1363320" cy="9424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nSpc>
                <a:spcPct val="100000"/>
              </a:lnSpc>
            </a:pPr>
            <a:r>
              <a:rPr b="1" lang="en-US" sz="2800" spc="-1" strike="noStrike">
                <a:solidFill>
                  <a:srgbClr val="ffffff"/>
                </a:solidFill>
                <a:latin typeface="华文仿宋"/>
                <a:ea typeface="华文仿宋"/>
              </a:rPr>
              <a:t>变云（）</a:t>
            </a:r>
            <a:endParaRPr b="0" lang="en-US" sz="2800" spc="-1" strike="noStrike">
              <a:latin typeface="Arial"/>
            </a:endParaRPr>
          </a:p>
        </p:txBody>
      </p:sp>
      <p:sp>
        <p:nvSpPr>
          <p:cNvPr id="293" name="CustomShape 6"/>
          <p:cNvSpPr/>
          <p:nvPr/>
        </p:nvSpPr>
        <p:spPr>
          <a:xfrm>
            <a:off x="9560880" y="5672160"/>
            <a:ext cx="1363320" cy="9424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nSpc>
                <a:spcPct val="100000"/>
              </a:lnSpc>
            </a:pPr>
            <a:r>
              <a:rPr b="1" lang="en-US" sz="2800" spc="-1" strike="noStrike">
                <a:solidFill>
                  <a:srgbClr val="ffffff"/>
                </a:solidFill>
                <a:latin typeface="华文仿宋"/>
                <a:ea typeface="华文仿宋"/>
              </a:rPr>
              <a:t>变云（）</a:t>
            </a:r>
            <a:endParaRPr b="0" lang="en-US" sz="2800" spc="-1" strike="noStrike">
              <a:latin typeface="Arial"/>
            </a:endParaRPr>
          </a:p>
        </p:txBody>
      </p:sp>
      <p:sp>
        <p:nvSpPr>
          <p:cNvPr id="294" name="CustomShape 7"/>
          <p:cNvSpPr/>
          <p:nvPr/>
        </p:nvSpPr>
        <p:spPr>
          <a:xfrm>
            <a:off x="5621760" y="5670000"/>
            <a:ext cx="1363320" cy="942480"/>
          </a:xfrm>
          <a:prstGeom prst="rect">
            <a:avLst/>
          </a:prstGeom>
          <a:solidFill>
            <a:srgbClr val="3c9770"/>
          </a:solidFill>
          <a:ln w="15840">
            <a:solidFill>
              <a:srgbClr val="2c6f52"/>
            </a:solidFill>
            <a:round/>
          </a:ln>
        </p:spPr>
        <p:style>
          <a:lnRef idx="0"/>
          <a:fillRef idx="0"/>
          <a:effectRef idx="0"/>
          <a:fontRef idx="minor"/>
        </p:style>
        <p:txBody>
          <a:bodyPr lIns="90000" rIns="90000" tIns="45000" bIns="45000"/>
          <a:p>
            <a:pPr>
              <a:lnSpc>
                <a:spcPct val="100000"/>
              </a:lnSpc>
            </a:pPr>
            <a:r>
              <a:rPr b="1" lang="en-US" sz="2800" spc="-1" strike="noStrike">
                <a:solidFill>
                  <a:srgbClr val="ffffff"/>
                </a:solidFill>
                <a:latin typeface="华文仿宋"/>
                <a:ea typeface="华文仿宋"/>
              </a:rPr>
              <a:t>变云（）</a:t>
            </a:r>
            <a:endParaRPr b="0" lang="en-US" sz="2800" spc="-1" strike="noStrike">
              <a:latin typeface="Arial"/>
            </a:endParaRPr>
          </a:p>
        </p:txBody>
      </p:sp>
    </p:spTree>
  </p:cSld>
  <p:timing>
    <p:tnLst>
      <p:par>
        <p:cTn id="241" dur="indefinite" restart="never" nodeType="tmRoot">
          <p:childTnLst>
            <p:seq>
              <p:cTn id="242" dur="indefinite" nodeType="mainSeq">
                <p:childTnLst>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85"/>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0">
                                  <p:stCondLst>
                                    <p:cond delay="0"/>
                                  </p:stCondLst>
                                  <p:childTnLst>
                                    <p:set>
                                      <p:cBhvr>
                                        <p:cTn id="250" dur="1" fill="hold">
                                          <p:stCondLst>
                                            <p:cond delay="0"/>
                                          </p:stCondLst>
                                        </p:cTn>
                                        <p:tgtEl>
                                          <p:spTgt spid="289"/>
                                        </p:tgtEl>
                                        <p:attrNameLst>
                                          <p:attrName>style.visibility</p:attrName>
                                        </p:attrNameLst>
                                      </p:cBhvr>
                                      <p:to>
                                        <p:strVal val="visible"/>
                                      </p:to>
                                    </p:set>
                                    <p:animEffect filter="fade" transition="in">
                                      <p:cBhvr additive="repl">
                                        <p:cTn id="251" dur="500"/>
                                        <p:tgtEl>
                                          <p:spTgt spid="289"/>
                                        </p:tgtEl>
                                      </p:cBhvr>
                                    </p:animEffect>
                                  </p:childTnLst>
                                </p:cTn>
                              </p:par>
                              <p:par>
                                <p:cTn id="252" nodeType="withEffect" fill="hold" presetClass="entr" presetID="10">
                                  <p:stCondLst>
                                    <p:cond delay="0"/>
                                  </p:stCondLst>
                                  <p:childTnLst>
                                    <p:set>
                                      <p:cBhvr>
                                        <p:cTn id="253" dur="1" fill="hold">
                                          <p:stCondLst>
                                            <p:cond delay="0"/>
                                          </p:stCondLst>
                                        </p:cTn>
                                        <p:tgtEl>
                                          <p:spTgt spid="286"/>
                                        </p:tgtEl>
                                        <p:attrNameLst>
                                          <p:attrName>style.visibility</p:attrName>
                                        </p:attrNameLst>
                                      </p:cBhvr>
                                      <p:to>
                                        <p:strVal val="visible"/>
                                      </p:to>
                                    </p:set>
                                    <p:animEffect filter="fade" transition="in">
                                      <p:cBhvr additive="repl">
                                        <p:cTn id="254" dur="500"/>
                                        <p:tgtEl>
                                          <p:spTgt spid="286"/>
                                        </p:tgtEl>
                                      </p:cBhvr>
                                    </p:animEffec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10">
                                  <p:stCondLst>
                                    <p:cond delay="0"/>
                                  </p:stCondLst>
                                  <p:childTnLst>
                                    <p:set>
                                      <p:cBhvr>
                                        <p:cTn id="258" dur="1" fill="hold">
                                          <p:stCondLst>
                                            <p:cond delay="0"/>
                                          </p:stCondLst>
                                        </p:cTn>
                                        <p:tgtEl>
                                          <p:spTgt spid="291"/>
                                        </p:tgtEl>
                                        <p:attrNameLst>
                                          <p:attrName>style.visibility</p:attrName>
                                        </p:attrNameLst>
                                      </p:cBhvr>
                                      <p:to>
                                        <p:strVal val="visible"/>
                                      </p:to>
                                    </p:set>
                                    <p:animEffect filter="fade" transition="in">
                                      <p:cBhvr additive="repl">
                                        <p:cTn id="259" dur="500"/>
                                        <p:tgtEl>
                                          <p:spTgt spid="291"/>
                                        </p:tgtEl>
                                      </p:cBhvr>
                                    </p:animEffect>
                                  </p:childTnLst>
                                </p:cTn>
                              </p:par>
                              <p:par>
                                <p:cTn id="260" nodeType="withEffect" fill="hold" presetClass="entr" presetID="10">
                                  <p:stCondLst>
                                    <p:cond delay="0"/>
                                  </p:stCondLst>
                                  <p:childTnLst>
                                    <p:set>
                                      <p:cBhvr>
                                        <p:cTn id="261" dur="1" fill="hold">
                                          <p:stCondLst>
                                            <p:cond delay="0"/>
                                          </p:stCondLst>
                                        </p:cTn>
                                        <p:tgtEl>
                                          <p:spTgt spid="287"/>
                                        </p:tgtEl>
                                        <p:attrNameLst>
                                          <p:attrName>style.visibility</p:attrName>
                                        </p:attrNameLst>
                                      </p:cBhvr>
                                      <p:to>
                                        <p:strVal val="visible"/>
                                      </p:to>
                                    </p:set>
                                    <p:animEffect filter="fade" transition="in">
                                      <p:cBhvr additive="repl">
                                        <p:cTn id="262" dur="500"/>
                                        <p:tgtEl>
                                          <p:spTgt spid="287"/>
                                        </p:tgtEl>
                                      </p:cBhvr>
                                    </p:animEffect>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10">
                                  <p:stCondLst>
                                    <p:cond delay="0"/>
                                  </p:stCondLst>
                                  <p:childTnLst>
                                    <p:set>
                                      <p:cBhvr>
                                        <p:cTn id="266" dur="1" fill="hold">
                                          <p:stCondLst>
                                            <p:cond delay="0"/>
                                          </p:stCondLst>
                                        </p:cTn>
                                        <p:tgtEl>
                                          <p:spTgt spid="290"/>
                                        </p:tgtEl>
                                        <p:attrNameLst>
                                          <p:attrName>style.visibility</p:attrName>
                                        </p:attrNameLst>
                                      </p:cBhvr>
                                      <p:to>
                                        <p:strVal val="visible"/>
                                      </p:to>
                                    </p:set>
                                    <p:animEffect filter="fade" transition="in">
                                      <p:cBhvr additive="repl">
                                        <p:cTn id="267" dur="500"/>
                                        <p:tgtEl>
                                          <p:spTgt spid="290"/>
                                        </p:tgtEl>
                                      </p:cBhvr>
                                    </p:animEffect>
                                  </p:childTnLst>
                                </p:cTn>
                              </p:par>
                              <p:par>
                                <p:cTn id="268" nodeType="withEffect" fill="hold" presetClass="entr" presetID="10">
                                  <p:stCondLst>
                                    <p:cond delay="0"/>
                                  </p:stCondLst>
                                  <p:childTnLst>
                                    <p:set>
                                      <p:cBhvr>
                                        <p:cTn id="269" dur="1" fill="hold">
                                          <p:stCondLst>
                                            <p:cond delay="0"/>
                                          </p:stCondLst>
                                        </p:cTn>
                                        <p:tgtEl>
                                          <p:spTgt spid="288"/>
                                        </p:tgtEl>
                                        <p:attrNameLst>
                                          <p:attrName>style.visibility</p:attrName>
                                        </p:attrNameLst>
                                      </p:cBhvr>
                                      <p:to>
                                        <p:strVal val="visible"/>
                                      </p:to>
                                    </p:set>
                                    <p:animEffect filter="fade" transition="in">
                                      <p:cBhvr additive="repl">
                                        <p:cTn id="270" dur="500"/>
                                        <p:tgtEl>
                                          <p:spTgt spid="288"/>
                                        </p:tgtEl>
                                      </p:cBhvr>
                                    </p:animEffect>
                                  </p:childTnLst>
                                </p:cTn>
                              </p:par>
                            </p:childTnLst>
                          </p:cTn>
                        </p:par>
                      </p:childTnLst>
                    </p:cTn>
                  </p:par>
                  <p:par>
                    <p:cTn id="271" fill="hold">
                      <p:stCondLst>
                        <p:cond delay="indefinite"/>
                      </p:stCondLst>
                      <p:childTnLst>
                        <p:par>
                          <p:cTn id="272" fill="hold">
                            <p:stCondLst>
                              <p:cond delay="0"/>
                            </p:stCondLst>
                            <p:childTnLst>
                              <p:par>
                                <p:cTn id="273" nodeType="clickEffect" fill="hold" presetClass="entr" presetID="1">
                                  <p:stCondLst>
                                    <p:cond delay="0"/>
                                  </p:stCondLst>
                                  <p:childTnLst>
                                    <p:set>
                                      <p:cBhvr>
                                        <p:cTn id="274" dur="1" fill="hold">
                                          <p:stCondLst>
                                            <p:cond delay="0"/>
                                          </p:stCondLst>
                                        </p:cTn>
                                        <p:tgtEl>
                                          <p:spTgt spid="294"/>
                                        </p:tgtEl>
                                        <p:attrNameLst>
                                          <p:attrName>style.visibility</p:attrName>
                                        </p:attrNameLst>
                                      </p:cBhvr>
                                      <p:to>
                                        <p:strVal val="visible"/>
                                      </p:to>
                                    </p:set>
                                  </p:childTnLst>
                                </p:cTn>
                              </p:par>
                              <p:par>
                                <p:cTn id="275" nodeType="withEffect" fill="hold" presetClass="entr" presetID="1">
                                  <p:stCondLst>
                                    <p:cond delay="0"/>
                                  </p:stCondLst>
                                  <p:childTnLst>
                                    <p:set>
                                      <p:cBhvr>
                                        <p:cTn id="276" dur="1" fill="hold">
                                          <p:stCondLst>
                                            <p:cond delay="0"/>
                                          </p:stCondLst>
                                        </p:cTn>
                                        <p:tgtEl>
                                          <p:spTgt spid="292"/>
                                        </p:tgtEl>
                                        <p:attrNameLst>
                                          <p:attrName>style.visibility</p:attrName>
                                        </p:attrNameLst>
                                      </p:cBhvr>
                                      <p:to>
                                        <p:strVal val="visible"/>
                                      </p:to>
                                    </p:set>
                                  </p:childTnLst>
                                </p:cTn>
                              </p:par>
                              <p:par>
                                <p:cTn id="277" nodeType="withEffect" fill="hold" presetClass="entr" presetID="1">
                                  <p:stCondLst>
                                    <p:cond delay="0"/>
                                  </p:stCondLst>
                                  <p:childTnLst>
                                    <p:set>
                                      <p:cBhvr>
                                        <p:cTn id="278" dur="1" fill="hold">
                                          <p:stCondLst>
                                            <p:cond delay="0"/>
                                          </p:stCondLst>
                                        </p:cTn>
                                        <p:tgtEl>
                                          <p:spTgt spid="29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CustomShape 1"/>
          <p:cNvSpPr/>
          <p:nvPr/>
        </p:nvSpPr>
        <p:spPr>
          <a:xfrm>
            <a:off x="1295280" y="1253160"/>
            <a:ext cx="9600480" cy="130320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1" lang="en-US" sz="5400" spc="-1" strike="noStrike" u="sng">
                <a:solidFill>
                  <a:srgbClr val="262626"/>
                </a:solidFill>
                <a:uFillTx/>
                <a:latin typeface="华文仿宋"/>
                <a:ea typeface="华文仿宋"/>
              </a:rPr>
              <a:t>三大特征</a:t>
            </a:r>
            <a:endParaRPr b="0" lang="en-US" sz="5400" spc="-1" strike="noStrike">
              <a:latin typeface="Arial"/>
            </a:endParaRPr>
          </a:p>
        </p:txBody>
      </p:sp>
      <p:sp>
        <p:nvSpPr>
          <p:cNvPr id="296" name="CustomShape 2"/>
          <p:cNvSpPr/>
          <p:nvPr/>
        </p:nvSpPr>
        <p:spPr>
          <a:xfrm>
            <a:off x="1295280" y="2557080"/>
            <a:ext cx="9600480" cy="3318120"/>
          </a:xfrm>
          <a:prstGeom prst="rect">
            <a:avLst/>
          </a:prstGeom>
          <a:noFill/>
          <a:ln>
            <a:noFill/>
          </a:ln>
        </p:spPr>
        <p:style>
          <a:lnRef idx="0"/>
          <a:fillRef idx="0"/>
          <a:effectRef idx="0"/>
          <a:fontRef idx="minor"/>
        </p:style>
        <p:txBody>
          <a:bodyPr lIns="90000" rIns="90000" tIns="45000" bIns="45000">
            <a:normAutofit/>
          </a:bodyPr>
          <a:p>
            <a:pPr marL="285840" indent="-285120">
              <a:lnSpc>
                <a:spcPct val="100000"/>
              </a:lnSpc>
              <a:spcBef>
                <a:spcPts val="561"/>
              </a:spcBef>
              <a:spcAft>
                <a:spcPts val="601"/>
              </a:spcAft>
              <a:buClr>
                <a:srgbClr val="83992a"/>
              </a:buClr>
              <a:buSzPct val="115000"/>
              <a:buFont typeface="Arial"/>
              <a:buChar char="•"/>
            </a:pPr>
            <a:r>
              <a:rPr b="1" lang="en-US" sz="2800" spc="-1" strike="noStrike">
                <a:solidFill>
                  <a:srgbClr val="262626"/>
                </a:solidFill>
                <a:latin typeface="华文仿宋"/>
                <a:ea typeface="华文仿宋"/>
              </a:rPr>
              <a:t>封装（分）：分而治之、变则疏之、高内聚、低耦合。</a:t>
            </a:r>
            <a:endParaRPr b="0" lang="en-US" sz="2800" spc="-1" strike="noStrike">
              <a:latin typeface="Arial"/>
            </a:endParaRPr>
          </a:p>
          <a:p>
            <a:pPr marL="285840" indent="-285120">
              <a:lnSpc>
                <a:spcPct val="100000"/>
              </a:lnSpc>
              <a:spcBef>
                <a:spcPts val="561"/>
              </a:spcBef>
              <a:spcAft>
                <a:spcPts val="601"/>
              </a:spcAft>
              <a:buClr>
                <a:srgbClr val="83992a"/>
              </a:buClr>
              <a:buSzPct val="115000"/>
              <a:buFont typeface="Arial"/>
              <a:buChar char="•"/>
            </a:pPr>
            <a:r>
              <a:rPr b="1" lang="en-US" sz="2800" spc="-1" strike="noStrike">
                <a:solidFill>
                  <a:srgbClr val="262626"/>
                </a:solidFill>
                <a:latin typeface="华文仿宋"/>
                <a:ea typeface="华文仿宋"/>
              </a:rPr>
              <a:t>继承（隔）：抽象变化、统一操作、隔离变化。</a:t>
            </a:r>
            <a:endParaRPr b="0" lang="en-US" sz="2800" spc="-1" strike="noStrike">
              <a:latin typeface="Arial"/>
            </a:endParaRPr>
          </a:p>
          <a:p>
            <a:pPr marL="285840" indent="-285120">
              <a:lnSpc>
                <a:spcPct val="100000"/>
              </a:lnSpc>
              <a:spcBef>
                <a:spcPts val="561"/>
              </a:spcBef>
              <a:spcAft>
                <a:spcPts val="601"/>
              </a:spcAft>
              <a:buClr>
                <a:srgbClr val="83992a"/>
              </a:buClr>
              <a:buSzPct val="115000"/>
              <a:buFont typeface="Arial"/>
              <a:buChar char="•"/>
            </a:pPr>
            <a:r>
              <a:rPr b="1" lang="en-US" sz="2800" spc="-1" strike="noStrike">
                <a:solidFill>
                  <a:srgbClr val="262626"/>
                </a:solidFill>
                <a:latin typeface="华文仿宋"/>
                <a:ea typeface="华文仿宋"/>
              </a:rPr>
              <a:t>多态（做）：扩展性强、灵活度高。</a:t>
            </a:r>
            <a:endParaRPr b="0" lang="en-US" sz="2800" spc="-1" strike="noStrike">
              <a:latin typeface="Arial"/>
            </a:endParaRPr>
          </a:p>
        </p:txBody>
      </p:sp>
    </p:spTree>
  </p:cSld>
  <p:timing>
    <p:tnLst>
      <p:par>
        <p:cTn id="279" dur="indefinite" restart="never" nodeType="tmRoot">
          <p:childTnLst>
            <p:seq>
              <p:cTn id="28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1719360" y="751680"/>
            <a:ext cx="8159400" cy="5353560"/>
          </a:xfrm>
          <a:prstGeom prst="rect">
            <a:avLst/>
          </a:prstGeom>
          <a:noFill/>
          <a:ln>
            <a:noFill/>
          </a:ln>
        </p:spPr>
        <p:style>
          <a:lnRef idx="0"/>
          <a:fillRef idx="0"/>
          <a:effectRef idx="0"/>
          <a:fontRef idx="minor"/>
        </p:style>
        <p:txBody>
          <a:bodyPr lIns="90000" rIns="90000" tIns="45000" bIns="45000">
            <a:normAutofit/>
          </a:bodyPr>
          <a:p>
            <a:pPr>
              <a:lnSpc>
                <a:spcPct val="100000"/>
              </a:lnSpc>
              <a:spcBef>
                <a:spcPts val="819"/>
              </a:spcBef>
              <a:spcAft>
                <a:spcPts val="601"/>
              </a:spcAft>
            </a:pPr>
            <a:r>
              <a:rPr b="1" lang="en-US" sz="4100" spc="-1" strike="noStrike" u="sng">
                <a:solidFill>
                  <a:srgbClr val="262626"/>
                </a:solidFill>
                <a:uFillTx/>
                <a:latin typeface="华文仿宋"/>
                <a:ea typeface="华文仿宋"/>
              </a:rPr>
              <a:t>六个原则：</a:t>
            </a:r>
            <a:endParaRPr b="0" lang="en-US" sz="4100" spc="-1" strike="noStrike">
              <a:latin typeface="Arial"/>
            </a:endParaRPr>
          </a:p>
          <a:p>
            <a:pPr>
              <a:lnSpc>
                <a:spcPct val="100000"/>
              </a:lnSpc>
              <a:spcBef>
                <a:spcPts val="479"/>
              </a:spcBef>
              <a:spcAft>
                <a:spcPts val="601"/>
              </a:spcAft>
            </a:pPr>
            <a:r>
              <a:rPr b="1" lang="en-US" sz="2400" spc="-1" strike="noStrike">
                <a:solidFill>
                  <a:srgbClr val="262626"/>
                </a:solidFill>
                <a:latin typeface="华文仿宋"/>
                <a:ea typeface="华文仿宋"/>
              </a:rPr>
              <a:t>1</a:t>
            </a:r>
            <a:r>
              <a:rPr b="1" lang="en-US" sz="2400" spc="-1" strike="noStrike">
                <a:solidFill>
                  <a:srgbClr val="262626"/>
                </a:solidFill>
                <a:latin typeface="华文仿宋"/>
                <a:ea typeface="华文仿宋"/>
              </a:rPr>
              <a:t>）开闭：【目标】</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增加新功能，不修改客户端代码。</a:t>
            </a:r>
            <a:endParaRPr b="0" lang="en-US" sz="2400" spc="-1" strike="noStrike">
              <a:latin typeface="Arial"/>
            </a:endParaRPr>
          </a:p>
          <a:p>
            <a:pPr>
              <a:lnSpc>
                <a:spcPct val="100000"/>
              </a:lnSpc>
              <a:spcBef>
                <a:spcPts val="479"/>
              </a:spcBef>
              <a:spcAft>
                <a:spcPts val="601"/>
              </a:spcAft>
            </a:pPr>
            <a:r>
              <a:rPr b="1" lang="en-US" sz="2400" spc="-1" strike="noStrike">
                <a:solidFill>
                  <a:srgbClr val="262626"/>
                </a:solidFill>
                <a:latin typeface="华文仿宋"/>
                <a:ea typeface="华文仿宋"/>
              </a:rPr>
              <a:t>2</a:t>
            </a:r>
            <a:r>
              <a:rPr b="1" lang="en-US" sz="2400" spc="-1" strike="noStrike">
                <a:solidFill>
                  <a:srgbClr val="262626"/>
                </a:solidFill>
                <a:latin typeface="华文仿宋"/>
                <a:ea typeface="华文仿宋"/>
              </a:rPr>
              <a:t>）单一：【一个变化点】</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且只有一个改变的原因。</a:t>
            </a:r>
            <a:endParaRPr b="0" lang="en-US" sz="2400" spc="-1" strike="noStrike">
              <a:latin typeface="Arial"/>
            </a:endParaRPr>
          </a:p>
          <a:p>
            <a:pPr>
              <a:lnSpc>
                <a:spcPct val="100000"/>
              </a:lnSpc>
              <a:spcBef>
                <a:spcPts val="479"/>
              </a:spcBef>
              <a:spcAft>
                <a:spcPts val="601"/>
              </a:spcAft>
            </a:pPr>
            <a:r>
              <a:rPr b="1" lang="en-US" sz="2400" spc="-1" strike="noStrike">
                <a:solidFill>
                  <a:srgbClr val="262626"/>
                </a:solidFill>
                <a:latin typeface="华文仿宋"/>
                <a:ea typeface="华文仿宋"/>
              </a:rPr>
              <a:t>3</a:t>
            </a:r>
            <a:r>
              <a:rPr b="1" lang="en-US" sz="2400" spc="-1" strike="noStrike">
                <a:solidFill>
                  <a:srgbClr val="262626"/>
                </a:solidFill>
                <a:latin typeface="华文仿宋"/>
                <a:ea typeface="华文仿宋"/>
              </a:rPr>
              <a:t>）依赖倒置：【找抽象】</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用爹不用子。</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1" lang="en-US" sz="2400" spc="-1" strike="noStrike">
                <a:solidFill>
                  <a:srgbClr val="262626"/>
                </a:solidFill>
                <a:latin typeface="华文仿宋"/>
                <a:ea typeface="华文仿宋"/>
              </a:rPr>
              <a:t>4</a:t>
            </a:r>
            <a:r>
              <a:rPr b="1" lang="en-US" sz="2400" spc="-1" strike="noStrike">
                <a:solidFill>
                  <a:srgbClr val="262626"/>
                </a:solidFill>
                <a:latin typeface="华文仿宋"/>
                <a:ea typeface="华文仿宋"/>
              </a:rPr>
              <a:t>）组合复用：【优先组合复用】</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继承关系用在统一变化</a:t>
            </a:r>
            <a:r>
              <a:rPr b="0" lang="en-US" sz="2400" spc="-1" strike="noStrike">
                <a:solidFill>
                  <a:srgbClr val="262626"/>
                </a:solidFill>
                <a:latin typeface="华文仿宋"/>
                <a:ea typeface="华文仿宋"/>
              </a:rPr>
              <a:t>(</a:t>
            </a:r>
            <a:r>
              <a:rPr b="0" lang="en-US" sz="2400" spc="-1" strike="noStrike">
                <a:solidFill>
                  <a:srgbClr val="262626"/>
                </a:solidFill>
                <a:latin typeface="华文仿宋"/>
                <a:ea typeface="华文仿宋"/>
              </a:rPr>
              <a:t>交通工具</a:t>
            </a:r>
            <a:r>
              <a:rPr b="0" lang="en-US" sz="2400" spc="-1" strike="noStrike">
                <a:solidFill>
                  <a:srgbClr val="262626"/>
                </a:solidFill>
                <a:latin typeface="华文仿宋"/>
                <a:ea typeface="华文仿宋"/>
              </a:rPr>
              <a:t>-&gt;</a:t>
            </a:r>
            <a:r>
              <a:rPr b="0" lang="en-US" sz="2400" spc="-1" strike="noStrike">
                <a:solidFill>
                  <a:srgbClr val="262626"/>
                </a:solidFill>
                <a:latin typeface="华文仿宋"/>
                <a:ea typeface="华文仿宋"/>
              </a:rPr>
              <a:t>火车、汽车</a:t>
            </a:r>
            <a:r>
              <a:rPr b="0" lang="en-US" sz="2400" spc="-1" strike="noStrike">
                <a:solidFill>
                  <a:srgbClr val="262626"/>
                </a:solidFill>
                <a:latin typeface="华文仿宋"/>
                <a:ea typeface="华文仿宋"/>
              </a:rPr>
              <a:t>..)</a:t>
            </a:r>
            <a:r>
              <a:rPr b="0" lang="en-US" sz="2400" spc="-1" strike="noStrike">
                <a:solidFill>
                  <a:srgbClr val="262626"/>
                </a:solidFill>
                <a:latin typeface="华文仿宋"/>
                <a:ea typeface="华文仿宋"/>
              </a:rPr>
              <a:t>　　</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客户端代码与变化功能的关系是组合</a:t>
            </a:r>
            <a:r>
              <a:rPr b="0" lang="en-US" sz="2400" spc="-1" strike="noStrike">
                <a:solidFill>
                  <a:srgbClr val="262626"/>
                </a:solidFill>
                <a:latin typeface="华文仿宋"/>
                <a:ea typeface="华文仿宋"/>
              </a:rPr>
              <a:t>(</a:t>
            </a:r>
            <a:r>
              <a:rPr b="0" lang="en-US" sz="2400" spc="-1" strike="noStrike">
                <a:solidFill>
                  <a:srgbClr val="262626"/>
                </a:solidFill>
                <a:latin typeface="华文仿宋"/>
                <a:ea typeface="华文仿宋"/>
              </a:rPr>
              <a:t>人 </a:t>
            </a:r>
            <a:r>
              <a:rPr b="0" lang="en-US" sz="2400" spc="-1" strike="noStrike">
                <a:solidFill>
                  <a:srgbClr val="262626"/>
                </a:solidFill>
                <a:latin typeface="华文仿宋"/>
                <a:ea typeface="华文仿宋"/>
              </a:rPr>
              <a:t>--&gt; </a:t>
            </a:r>
            <a:r>
              <a:rPr b="0" lang="en-US" sz="2400" spc="-1" strike="noStrike">
                <a:solidFill>
                  <a:srgbClr val="262626"/>
                </a:solidFill>
                <a:latin typeface="华文仿宋"/>
                <a:ea typeface="华文仿宋"/>
              </a:rPr>
              <a:t>交通工具</a:t>
            </a:r>
            <a:r>
              <a:rPr b="0" lang="en-US" sz="2400" spc="-1" strike="noStrike">
                <a:solidFill>
                  <a:srgbClr val="262626"/>
                </a:solidFill>
                <a:latin typeface="华文仿宋"/>
                <a:ea typeface="华文仿宋"/>
              </a:rPr>
              <a:t>)</a:t>
            </a:r>
            <a:endParaRPr b="0" lang="en-US" sz="2400" spc="-1" strike="noStrike">
              <a:latin typeface="Arial"/>
            </a:endParaRPr>
          </a:p>
          <a:p>
            <a:pPr>
              <a:lnSpc>
                <a:spcPct val="100000"/>
              </a:lnSpc>
              <a:spcBef>
                <a:spcPts val="479"/>
              </a:spcBef>
              <a:spcAft>
                <a:spcPts val="601"/>
              </a:spcAft>
            </a:pPr>
            <a:r>
              <a:rPr b="1" lang="en-US" sz="2400" spc="-1" strike="noStrike">
                <a:solidFill>
                  <a:srgbClr val="262626"/>
                </a:solidFill>
                <a:latin typeface="华文仿宋"/>
                <a:ea typeface="华文仿宋"/>
              </a:rPr>
              <a:t> </a:t>
            </a:r>
            <a:r>
              <a:rPr b="1" lang="en-US" sz="2400" spc="-1" strike="noStrike">
                <a:solidFill>
                  <a:srgbClr val="262626"/>
                </a:solidFill>
                <a:latin typeface="华文仿宋"/>
                <a:ea typeface="华文仿宋"/>
              </a:rPr>
              <a:t>5</a:t>
            </a:r>
            <a:r>
              <a:rPr b="1" lang="en-US" sz="2400" spc="-1" strike="noStrike">
                <a:solidFill>
                  <a:srgbClr val="262626"/>
                </a:solidFill>
                <a:latin typeface="华文仿宋"/>
                <a:ea typeface="华文仿宋"/>
              </a:rPr>
              <a:t>）里氏替换：【指导继承】</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看见爸爸，可以传递儿子；重写建议使用扩展重写。　　　</a:t>
            </a:r>
            <a:endParaRPr b="0" lang="en-US" sz="2400" spc="-1" strike="noStrike">
              <a:latin typeface="Arial"/>
            </a:endParaRPr>
          </a:p>
          <a:p>
            <a:pPr>
              <a:lnSpc>
                <a:spcPct val="100000"/>
              </a:lnSpc>
              <a:spcBef>
                <a:spcPts val="479"/>
              </a:spcBef>
              <a:spcAft>
                <a:spcPts val="601"/>
              </a:spcAft>
            </a:pPr>
            <a:r>
              <a:rPr b="1" lang="en-US" sz="2400" spc="-1" strike="noStrike">
                <a:solidFill>
                  <a:srgbClr val="262626"/>
                </a:solidFill>
                <a:latin typeface="华文仿宋"/>
                <a:ea typeface="华文仿宋"/>
              </a:rPr>
              <a:t> </a:t>
            </a:r>
            <a:r>
              <a:rPr b="1" lang="en-US" sz="2400" spc="-1" strike="noStrike">
                <a:solidFill>
                  <a:srgbClr val="262626"/>
                </a:solidFill>
                <a:latin typeface="华文仿宋"/>
                <a:ea typeface="华文仿宋"/>
              </a:rPr>
              <a:t>6</a:t>
            </a:r>
            <a:r>
              <a:rPr b="1" lang="en-US" sz="2400" spc="-1" strike="noStrike">
                <a:solidFill>
                  <a:srgbClr val="262626"/>
                </a:solidFill>
                <a:latin typeface="华文仿宋"/>
                <a:ea typeface="华文仿宋"/>
              </a:rPr>
              <a:t>）迪米特：【低耦合】</a:t>
            </a:r>
            <a:endParaRPr b="0" lang="en-US" sz="2400" spc="-1" strike="noStrike">
              <a:latin typeface="Arial"/>
            </a:endParaRPr>
          </a:p>
          <a:p>
            <a:pPr>
              <a:lnSpc>
                <a:spcPct val="100000"/>
              </a:lnSpc>
              <a:spcBef>
                <a:spcPts val="479"/>
              </a:spcBef>
              <a:spcAft>
                <a:spcPts val="601"/>
              </a:spcAft>
            </a:pPr>
            <a:r>
              <a:rPr b="0" lang="en-US" sz="2400" spc="-1" strike="noStrike">
                <a:solidFill>
                  <a:srgbClr val="262626"/>
                </a:solidFill>
                <a:latin typeface="华文仿宋"/>
                <a:ea typeface="华文仿宋"/>
              </a:rPr>
              <a:t>	</a:t>
            </a:r>
            <a:r>
              <a:rPr b="0" lang="en-US" sz="2400" spc="-1" strike="noStrike">
                <a:solidFill>
                  <a:srgbClr val="262626"/>
                </a:solidFill>
                <a:latin typeface="华文仿宋"/>
                <a:ea typeface="华文仿宋"/>
              </a:rPr>
              <a:t>在满足条件的基础上，传递数据越少越好。</a:t>
            </a:r>
            <a:endParaRPr b="0" lang="en-US" sz="2400" spc="-1" strike="noStrike">
              <a:latin typeface="Arial"/>
            </a:endParaRPr>
          </a:p>
        </p:txBody>
      </p:sp>
    </p:spTree>
  </p:cSld>
  <p:timing>
    <p:tnLst>
      <p:par>
        <p:cTn id="281" dur="indefinite" restart="never" nodeType="tmRoot">
          <p:childTnLst>
            <p:seq>
              <p:cTn id="28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2692440" y="1871280"/>
            <a:ext cx="6814800" cy="151488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en-US" sz="5400" spc="-1" strike="noStrike">
                <a:solidFill>
                  <a:srgbClr val="262626"/>
                </a:solidFill>
                <a:latin typeface="华文仿宋"/>
                <a:ea typeface="华文仿宋"/>
              </a:rPr>
              <a:t>谢谢</a:t>
            </a:r>
            <a:r>
              <a:rPr b="1" lang="en-US" sz="5400" spc="-1" strike="noStrike">
                <a:solidFill>
                  <a:srgbClr val="262626"/>
                </a:solidFill>
                <a:latin typeface="华文仿宋"/>
                <a:ea typeface="华文仿宋"/>
              </a:rPr>
              <a:t>~</a:t>
            </a:r>
            <a:endParaRPr b="0" lang="en-US" sz="5400" spc="-1" strike="noStrike">
              <a:latin typeface="Arial"/>
            </a:endParaRPr>
          </a:p>
        </p:txBody>
      </p:sp>
      <p:sp>
        <p:nvSpPr>
          <p:cNvPr id="299" name="CustomShape 2"/>
          <p:cNvSpPr/>
          <p:nvPr/>
        </p:nvSpPr>
        <p:spPr>
          <a:xfrm>
            <a:off x="2692440" y="3141000"/>
            <a:ext cx="6814800" cy="1514880"/>
          </a:xfrm>
          <a:prstGeom prst="rect">
            <a:avLst/>
          </a:prstGeom>
          <a:noFill/>
          <a:ln>
            <a:noFill/>
          </a:ln>
        </p:spPr>
        <p:style>
          <a:lnRef idx="0"/>
          <a:fillRef idx="0"/>
          <a:effectRef idx="0"/>
          <a:fontRef idx="minor"/>
        </p:style>
        <p:txBody>
          <a:bodyPr lIns="90000" rIns="90000" tIns="45000" bIns="45000" anchor="b"/>
          <a:p>
            <a:pPr algn="ctr">
              <a:lnSpc>
                <a:spcPct val="100000"/>
              </a:lnSpc>
            </a:pPr>
            <a:r>
              <a:rPr b="1" lang="en-US" sz="5400" spc="-1" strike="noStrike">
                <a:solidFill>
                  <a:srgbClr val="262626"/>
                </a:solidFill>
                <a:latin typeface="华文仿宋"/>
                <a:ea typeface="华文仿宋"/>
              </a:rPr>
              <a:t>Thank You~</a:t>
            </a:r>
            <a:endParaRPr b="0" lang="en-US" sz="5400" spc="-1" strike="noStrike">
              <a:latin typeface="Arial"/>
            </a:endParaRPr>
          </a:p>
          <a:p>
            <a:pPr algn="ctr">
              <a:lnSpc>
                <a:spcPct val="100000"/>
              </a:lnSpc>
            </a:pPr>
            <a:r>
              <a:rPr b="1" lang="en-US" sz="1200" spc="-1" strike="noStrike">
                <a:solidFill>
                  <a:srgbClr val="262626"/>
                </a:solidFill>
                <a:latin typeface="华文仿宋"/>
                <a:ea typeface="华文仿宋"/>
              </a:rPr>
              <a:t>AID1910. Lim Lih Sang </a:t>
            </a:r>
            <a:r>
              <a:rPr b="1" lang="en-US" sz="1200" spc="-1" strike="noStrike">
                <a:solidFill>
                  <a:srgbClr val="262626"/>
                </a:solidFill>
                <a:latin typeface="华文仿宋"/>
                <a:ea typeface="华文仿宋"/>
              </a:rPr>
              <a:t>林俪桑</a:t>
            </a:r>
            <a:endParaRPr b="0" lang="en-US" sz="1200" spc="-1" strike="noStrike">
              <a:latin typeface="Arial"/>
            </a:endParaRPr>
          </a:p>
        </p:txBody>
      </p:sp>
    </p:spTree>
  </p:cSld>
  <p:timing>
    <p:tnLst>
      <p:par>
        <p:cTn id="283" dur="indefinite" restart="never" nodeType="tmRoot">
          <p:childTnLst>
            <p:seq>
              <p:cTn id="284"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943200" y="803520"/>
            <a:ext cx="10232280" cy="1319400"/>
          </a:xfrm>
          <a:prstGeom prst="rect">
            <a:avLst/>
          </a:prstGeom>
          <a:gradFill rotWithShape="0">
            <a:gsLst>
              <a:gs pos="0">
                <a:srgbClr val="c5d8ce"/>
              </a:gs>
              <a:gs pos="100000">
                <a:srgbClr val="81af97"/>
              </a:gs>
            </a:gsLst>
            <a:lin ang="5400000"/>
          </a:gradFill>
          <a:ln w="9360">
            <a:solidFill>
              <a:srgbClr val="3c9770"/>
            </a:solidFill>
            <a:round/>
          </a:ln>
        </p:spPr>
        <p:style>
          <a:lnRef idx="0"/>
          <a:fillRef idx="0"/>
          <a:effectRef idx="0"/>
          <a:fontRef idx="minor"/>
        </p:style>
        <p:txBody>
          <a:bodyPr lIns="90000" rIns="90000" tIns="45000" bIns="45000" anchor="ctr"/>
          <a:p>
            <a:pPr>
              <a:lnSpc>
                <a:spcPct val="90000"/>
              </a:lnSpc>
            </a:pPr>
            <a:r>
              <a:rPr b="1" lang="en-US" sz="5400" spc="-1" strike="noStrike">
                <a:solidFill>
                  <a:srgbClr val="000000"/>
                </a:solidFill>
                <a:latin typeface="华文仿宋"/>
                <a:ea typeface="华文仿宋"/>
              </a:rPr>
              <a:t>面向对象</a:t>
            </a:r>
            <a:endParaRPr b="0" lang="en-US" sz="5400" spc="-1" strike="noStrike">
              <a:latin typeface="Arial"/>
            </a:endParaRPr>
          </a:p>
        </p:txBody>
      </p:sp>
      <p:sp>
        <p:nvSpPr>
          <p:cNvPr id="227" name="CustomShape 2"/>
          <p:cNvSpPr/>
          <p:nvPr/>
        </p:nvSpPr>
        <p:spPr>
          <a:xfrm>
            <a:off x="943200" y="2275920"/>
            <a:ext cx="10232280" cy="3666960"/>
          </a:xfrm>
          <a:prstGeom prst="rect">
            <a:avLst/>
          </a:prstGeom>
          <a:gradFill rotWithShape="0">
            <a:gsLst>
              <a:gs pos="0">
                <a:srgbClr val="d2d9c3"/>
              </a:gs>
              <a:gs pos="100000">
                <a:srgbClr val="a2b17c"/>
              </a:gs>
            </a:gsLst>
            <a:lin ang="5400000"/>
          </a:gradFill>
          <a:ln w="9360">
            <a:solidFill>
              <a:srgbClr val="83992a"/>
            </a:solidFill>
            <a:round/>
          </a:ln>
        </p:spPr>
        <p:style>
          <a:lnRef idx="0"/>
          <a:fillRef idx="0"/>
          <a:effectRef idx="0"/>
          <a:fontRef idx="minor"/>
        </p:style>
        <p:txBody>
          <a:bodyPr lIns="90000" rIns="90000" tIns="45000" bIns="45000"/>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面向过程和面向对象的区别？</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什么是面向对象？</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什么是对象？</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什么是类？</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类和对象的区别？</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三大特征</a:t>
            </a:r>
            <a:endParaRPr b="0" lang="en-US" sz="2800" spc="-1" strike="noStrike">
              <a:latin typeface="Arial"/>
            </a:endParaRPr>
          </a:p>
          <a:p>
            <a:pPr marL="228600" indent="-227520">
              <a:lnSpc>
                <a:spcPct val="90000"/>
              </a:lnSpc>
              <a:spcBef>
                <a:spcPts val="1001"/>
              </a:spcBef>
              <a:buClr>
                <a:srgbClr val="000000"/>
              </a:buClr>
              <a:buFont typeface="Arial"/>
              <a:buChar char="•"/>
            </a:pPr>
            <a:r>
              <a:rPr b="0" lang="en-US" sz="2800" spc="-1" strike="noStrike">
                <a:solidFill>
                  <a:srgbClr val="000000"/>
                </a:solidFill>
                <a:latin typeface="华文仿宋"/>
                <a:ea typeface="华文仿宋"/>
              </a:rPr>
              <a:t>六个原则</a:t>
            </a:r>
            <a:endParaRPr b="0" lang="en-US" sz="2800" spc="-1" strike="noStrike">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42">
                                  <p:stCondLst>
                                    <p:cond delay="0"/>
                                  </p:stCondLst>
                                  <p:childTnLst>
                                    <p:set>
                                      <p:cBhvr>
                                        <p:cTn id="8" dur="1" fill="hold">
                                          <p:stCondLst>
                                            <p:cond delay="0"/>
                                          </p:stCondLst>
                                        </p:cTn>
                                        <p:tgtEl>
                                          <p:spTgt spid="227"/>
                                        </p:tgtEl>
                                        <p:attrNameLst>
                                          <p:attrName>style.visibility</p:attrName>
                                        </p:attrNameLst>
                                      </p:cBhvr>
                                      <p:to>
                                        <p:strVal val="visible"/>
                                      </p:to>
                                    </p:set>
                                    <p:animEffect filter="fade" transition="in">
                                      <p:cBhvr additive="repl">
                                        <p:cTn id="9" dur="1000"/>
                                        <p:tgtEl>
                                          <p:spTgt spid="227"/>
                                        </p:tgtEl>
                                      </p:cBhvr>
                                    </p:animEffect>
                                    <p:anim calcmode="lin" valueType="num">
                                      <p:cBhvr additive="repl">
                                        <p:cTn id="10" dur="1000" fill="hold"/>
                                        <p:tgtEl>
                                          <p:spTgt spid="227"/>
                                        </p:tgtEl>
                                        <p:attrNameLst>
                                          <p:attrName>ppt_x</p:attrName>
                                        </p:attrNameLst>
                                      </p:cBhvr>
                                      <p:tavLst>
                                        <p:tav tm="0">
                                          <p:val>
                                            <p:strVal val="#ppt_x"/>
                                          </p:val>
                                        </p:tav>
                                        <p:tav tm="100000">
                                          <p:val>
                                            <p:strVal val="#ppt_x"/>
                                          </p:val>
                                        </p:tav>
                                      </p:tavLst>
                                    </p:anim>
                                    <p:anim calcmode="lin" valueType="num">
                                      <p:cBhvr additive="repl">
                                        <p:cTn id="11" dur="1000" fill="hold"/>
                                        <p:tgtEl>
                                          <p:spTgt spid="227"/>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CustomShape 1"/>
          <p:cNvSpPr/>
          <p:nvPr/>
        </p:nvSpPr>
        <p:spPr>
          <a:xfrm>
            <a:off x="1295280" y="982080"/>
            <a:ext cx="9600480" cy="1303200"/>
          </a:xfrm>
          <a:prstGeom prst="rect">
            <a:avLst/>
          </a:prstGeom>
          <a:gradFill rotWithShape="0">
            <a:gsLst>
              <a:gs pos="0">
                <a:srgbClr val="f1d6cc"/>
              </a:gs>
              <a:gs pos="100000">
                <a:srgbClr val="e09c7c"/>
              </a:gs>
            </a:gsLst>
            <a:lin ang="5400000"/>
          </a:gradFill>
          <a:ln w="9360">
            <a:solidFill>
              <a:srgbClr val="d97828"/>
            </a:solidFill>
            <a:round/>
          </a:ln>
        </p:spPr>
        <p:style>
          <a:lnRef idx="0"/>
          <a:fillRef idx="0"/>
          <a:effectRef idx="0"/>
          <a:fontRef idx="minor"/>
        </p:style>
        <p:txBody>
          <a:bodyPr lIns="90000" rIns="90000" tIns="45000" bIns="45000" anchor="ctr">
            <a:normAutofit/>
          </a:bodyPr>
          <a:p>
            <a:pPr>
              <a:lnSpc>
                <a:spcPct val="100000"/>
              </a:lnSpc>
            </a:pPr>
            <a:r>
              <a:rPr b="1" lang="en-US" sz="5400" spc="-1" strike="noStrike">
                <a:solidFill>
                  <a:srgbClr val="000000"/>
                </a:solidFill>
                <a:latin typeface="华文仿宋"/>
                <a:ea typeface="华文仿宋"/>
              </a:rPr>
              <a:t>面向过程</a:t>
            </a:r>
            <a:r>
              <a:rPr b="0" lang="en-US" sz="5400" spc="-1" strike="noStrike">
                <a:solidFill>
                  <a:srgbClr val="000000"/>
                </a:solidFill>
                <a:latin typeface="华文仿宋"/>
                <a:ea typeface="华文仿宋"/>
              </a:rPr>
              <a:t>和</a:t>
            </a:r>
            <a:r>
              <a:rPr b="1" lang="en-US" sz="5400" spc="-1" strike="noStrike">
                <a:solidFill>
                  <a:srgbClr val="000000"/>
                </a:solidFill>
                <a:latin typeface="华文仿宋"/>
                <a:ea typeface="华文仿宋"/>
              </a:rPr>
              <a:t>面向对象</a:t>
            </a:r>
            <a:r>
              <a:rPr b="0" lang="en-US" sz="5400" spc="-1" strike="noStrike">
                <a:solidFill>
                  <a:srgbClr val="000000"/>
                </a:solidFill>
                <a:latin typeface="华文仿宋"/>
                <a:ea typeface="华文仿宋"/>
              </a:rPr>
              <a:t>的区别？</a:t>
            </a:r>
            <a:endParaRPr b="0" lang="en-US" sz="5400" spc="-1" strike="noStrike">
              <a:latin typeface="Arial"/>
            </a:endParaRPr>
          </a:p>
        </p:txBody>
      </p:sp>
      <p:sp>
        <p:nvSpPr>
          <p:cNvPr id="229" name="CustomShape 2"/>
          <p:cNvSpPr/>
          <p:nvPr/>
        </p:nvSpPr>
        <p:spPr>
          <a:xfrm>
            <a:off x="1295280" y="2557080"/>
            <a:ext cx="9600480" cy="3318120"/>
          </a:xfrm>
          <a:prstGeom prst="rect">
            <a:avLst/>
          </a:prstGeom>
          <a:gradFill rotWithShape="0">
            <a:gsLst>
              <a:gs pos="0">
                <a:srgbClr val="f3e6d0"/>
              </a:gs>
              <a:gs pos="100000">
                <a:srgbClr val="e4c382"/>
              </a:gs>
            </a:gsLst>
            <a:lin ang="5400000"/>
          </a:gradFill>
          <a:ln w="9360">
            <a:solidFill>
              <a:srgbClr val="deb340"/>
            </a:solidFill>
            <a:round/>
          </a:ln>
        </p:spPr>
        <p:style>
          <a:lnRef idx="0"/>
          <a:fillRef idx="0"/>
          <a:effectRef idx="0"/>
          <a:fontRef idx="minor"/>
        </p:style>
        <p:txBody>
          <a:bodyPr lIns="90000" rIns="90000" tIns="45000" bIns="45000">
            <a:normAutofit/>
          </a:bodyPr>
          <a:p>
            <a:pPr marL="285840" indent="-285120">
              <a:lnSpc>
                <a:spcPct val="100000"/>
              </a:lnSpc>
              <a:spcBef>
                <a:spcPts val="641"/>
              </a:spcBef>
              <a:spcAft>
                <a:spcPts val="601"/>
              </a:spcAft>
              <a:buClr>
                <a:srgbClr val="83992a"/>
              </a:buClr>
              <a:buSzPct val="115000"/>
              <a:buFont typeface="Arial"/>
              <a:buChar char="•"/>
            </a:pPr>
            <a:r>
              <a:rPr b="1" lang="en-US" sz="3200" spc="-1" strike="noStrike">
                <a:solidFill>
                  <a:srgbClr val="000000"/>
                </a:solidFill>
                <a:latin typeface="华文仿宋"/>
                <a:ea typeface="华文仿宋"/>
              </a:rPr>
              <a:t>面向过程</a:t>
            </a:r>
            <a:r>
              <a:rPr b="1" lang="en-US" sz="3200" spc="-1" strike="noStrike">
                <a:solidFill>
                  <a:srgbClr val="000000"/>
                </a:solidFill>
                <a:latin typeface="华文仿宋"/>
                <a:ea typeface="华文仿宋"/>
              </a:rPr>
              <a:t>(</a:t>
            </a:r>
            <a:r>
              <a:rPr b="1" lang="en-US" sz="3200" spc="-1" strike="noStrike">
                <a:solidFill>
                  <a:srgbClr val="000000"/>
                </a:solidFill>
                <a:latin typeface="华文仿宋"/>
                <a:ea typeface="华文仿宋"/>
              </a:rPr>
              <a:t>细节</a:t>
            </a:r>
            <a:r>
              <a:rPr b="1" lang="en-US" sz="3200" spc="-1" strike="noStrike">
                <a:solidFill>
                  <a:srgbClr val="000000"/>
                </a:solidFill>
                <a:latin typeface="华文仿宋"/>
                <a:ea typeface="华文仿宋"/>
              </a:rPr>
              <a:t>)</a:t>
            </a:r>
            <a:endParaRPr b="0" lang="en-US" sz="3200" spc="-1" strike="noStrike">
              <a:latin typeface="Arial"/>
            </a:endParaRPr>
          </a:p>
          <a:p>
            <a:pPr>
              <a:lnSpc>
                <a:spcPct val="100000"/>
              </a:lnSpc>
              <a:spcBef>
                <a:spcPts val="641"/>
              </a:spcBef>
              <a:spcAft>
                <a:spcPts val="601"/>
              </a:spcAft>
            </a:pPr>
            <a:r>
              <a:rPr b="0" lang="en-US" sz="3200" spc="-1" strike="noStrike">
                <a:solidFill>
                  <a:srgbClr val="000000"/>
                </a:solidFill>
                <a:latin typeface="华文仿宋"/>
                <a:ea typeface="华文仿宋"/>
              </a:rPr>
              <a:t>关心解决问题的步骤</a:t>
            </a:r>
            <a:r>
              <a:rPr b="0" lang="en-US" sz="3200" spc="-1" strike="noStrike">
                <a:solidFill>
                  <a:srgbClr val="000000"/>
                </a:solidFill>
                <a:latin typeface="华文仿宋"/>
                <a:ea typeface="华文仿宋"/>
              </a:rPr>
              <a:t>(</a:t>
            </a:r>
            <a:r>
              <a:rPr b="0" lang="en-US" sz="3200" spc="-1" strike="noStrike">
                <a:solidFill>
                  <a:srgbClr val="000000"/>
                </a:solidFill>
                <a:latin typeface="华文仿宋"/>
                <a:ea typeface="华文仿宋"/>
              </a:rPr>
              <a:t>实现细节</a:t>
            </a:r>
            <a:r>
              <a:rPr b="0" lang="en-US" sz="3200" spc="-1" strike="noStrike">
                <a:solidFill>
                  <a:srgbClr val="000000"/>
                </a:solidFill>
                <a:latin typeface="华文仿宋"/>
                <a:ea typeface="华文仿宋"/>
              </a:rPr>
              <a:t>)</a:t>
            </a:r>
            <a:endParaRPr b="0" lang="en-US" sz="3200" spc="-1" strike="noStrike">
              <a:latin typeface="Arial"/>
            </a:endParaRPr>
          </a:p>
          <a:p>
            <a:pPr>
              <a:lnSpc>
                <a:spcPct val="100000"/>
              </a:lnSpc>
              <a:spcBef>
                <a:spcPts val="281"/>
              </a:spcBef>
              <a:spcAft>
                <a:spcPts val="601"/>
              </a:spcAft>
            </a:pPr>
            <a:endParaRPr b="0" lang="en-US" sz="3200" spc="-1" strike="noStrike">
              <a:latin typeface="Arial"/>
            </a:endParaRPr>
          </a:p>
          <a:p>
            <a:pPr marL="285840" indent="-285120">
              <a:lnSpc>
                <a:spcPct val="100000"/>
              </a:lnSpc>
              <a:spcBef>
                <a:spcPts val="641"/>
              </a:spcBef>
              <a:spcAft>
                <a:spcPts val="601"/>
              </a:spcAft>
              <a:buClr>
                <a:srgbClr val="83992a"/>
              </a:buClr>
              <a:buSzPct val="115000"/>
              <a:buFont typeface="Arial"/>
              <a:buChar char="•"/>
            </a:pPr>
            <a:r>
              <a:rPr b="1" lang="en-US" sz="3200" spc="-1" strike="noStrike">
                <a:solidFill>
                  <a:srgbClr val="000000"/>
                </a:solidFill>
                <a:latin typeface="华文仿宋"/>
                <a:ea typeface="华文仿宋"/>
              </a:rPr>
              <a:t>面向对象</a:t>
            </a:r>
            <a:r>
              <a:rPr b="1" lang="en-US" sz="3200" spc="-1" strike="noStrike">
                <a:solidFill>
                  <a:srgbClr val="000000"/>
                </a:solidFill>
                <a:latin typeface="华文仿宋"/>
                <a:ea typeface="华文仿宋"/>
              </a:rPr>
              <a:t>(</a:t>
            </a:r>
            <a:r>
              <a:rPr b="1" lang="en-US" sz="3200" spc="-1" strike="noStrike">
                <a:solidFill>
                  <a:srgbClr val="000000"/>
                </a:solidFill>
                <a:latin typeface="华文仿宋"/>
                <a:ea typeface="华文仿宋"/>
              </a:rPr>
              <a:t>抽象</a:t>
            </a:r>
            <a:r>
              <a:rPr b="1" lang="en-US" sz="3200" spc="-1" strike="noStrike">
                <a:solidFill>
                  <a:srgbClr val="000000"/>
                </a:solidFill>
                <a:latin typeface="华文仿宋"/>
                <a:ea typeface="华文仿宋"/>
              </a:rPr>
              <a:t>)</a:t>
            </a:r>
            <a:endParaRPr b="0" lang="en-US" sz="3200" spc="-1" strike="noStrike">
              <a:latin typeface="Arial"/>
            </a:endParaRPr>
          </a:p>
          <a:p>
            <a:pPr>
              <a:lnSpc>
                <a:spcPct val="100000"/>
              </a:lnSpc>
              <a:spcBef>
                <a:spcPts val="641"/>
              </a:spcBef>
              <a:spcAft>
                <a:spcPts val="601"/>
              </a:spcAft>
            </a:pPr>
            <a:r>
              <a:rPr b="0" lang="en-US" sz="3200" spc="-1" strike="noStrike">
                <a:solidFill>
                  <a:srgbClr val="000000"/>
                </a:solidFill>
                <a:latin typeface="华文仿宋"/>
                <a:ea typeface="华文仿宋"/>
              </a:rPr>
              <a:t>关心解决问题的人</a:t>
            </a:r>
            <a:r>
              <a:rPr b="0" lang="en-US" sz="3200" spc="-1" strike="noStrike">
                <a:solidFill>
                  <a:srgbClr val="000000"/>
                </a:solidFill>
                <a:latin typeface="华文仿宋"/>
                <a:ea typeface="华文仿宋"/>
              </a:rPr>
              <a:t>(</a:t>
            </a:r>
            <a:r>
              <a:rPr b="0" lang="en-US" sz="3200" spc="-1" strike="noStrike">
                <a:solidFill>
                  <a:srgbClr val="000000"/>
                </a:solidFill>
                <a:latin typeface="华文仿宋"/>
                <a:ea typeface="华文仿宋"/>
              </a:rPr>
              <a:t>谁</a:t>
            </a:r>
            <a:r>
              <a:rPr b="0" lang="en-US" sz="3200" spc="-1" strike="noStrike">
                <a:solidFill>
                  <a:srgbClr val="000000"/>
                </a:solidFill>
                <a:latin typeface="华文仿宋"/>
                <a:ea typeface="华文仿宋"/>
              </a:rPr>
              <a:t>?</a:t>
            </a:r>
            <a:r>
              <a:rPr b="0" lang="en-US" sz="3200" spc="-1" strike="noStrike">
                <a:solidFill>
                  <a:srgbClr val="000000"/>
                </a:solidFill>
                <a:latin typeface="华文仿宋"/>
                <a:ea typeface="华文仿宋"/>
              </a:rPr>
              <a:t>干嘛</a:t>
            </a:r>
            <a:r>
              <a:rPr b="0" lang="en-US" sz="3200" spc="-1" strike="noStrike">
                <a:solidFill>
                  <a:srgbClr val="000000"/>
                </a:solidFill>
                <a:latin typeface="华文仿宋"/>
                <a:ea typeface="华文仿宋"/>
              </a:rPr>
              <a:t>?)</a:t>
            </a:r>
            <a:endParaRPr b="0" lang="en-US" sz="3200" spc="-1" strike="noStrike">
              <a:latin typeface="Arial"/>
            </a:endParaRPr>
          </a:p>
        </p:txBody>
      </p:sp>
    </p:spTree>
  </p:cSld>
  <p:timing>
    <p:tnLst>
      <p:par>
        <p:cTn id="12" dur="indefinite" restart="never" nodeType="tmRoot">
          <p:childTnLst>
            <p:seq>
              <p:cTn id="13" dur="indefinite" nodeType="mainSeq">
                <p:childTnLst>
                  <p:par>
                    <p:cTn id="14" fill="hold">
                      <p:stCondLst>
                        <p:cond delay="indefinite"/>
                      </p:stCondLst>
                      <p:childTnLst>
                        <p:par>
                          <p:cTn id="15" fill="hold">
                            <p:stCondLst>
                              <p:cond delay="0"/>
                            </p:stCondLst>
                            <p:childTnLst>
                              <p:par>
                                <p:cTn id="16" nodeType="clickEffect" fill="hold" presetClass="entr" presetID="2" presetSubtype="4">
                                  <p:stCondLst>
                                    <p:cond delay="0"/>
                                  </p:stCondLst>
                                  <p:childTnLst>
                                    <p:set>
                                      <p:cBhvr>
                                        <p:cTn id="17" dur="1" fill="hold">
                                          <p:stCondLst>
                                            <p:cond delay="0"/>
                                          </p:stCondLst>
                                        </p:cTn>
                                        <p:tgtEl>
                                          <p:spTgt spid="229">
                                            <p:txEl>
                                              <p:pRg st="0" end="0"/>
                                            </p:txEl>
                                          </p:spTgt>
                                        </p:tgtEl>
                                        <p:attrNameLst>
                                          <p:attrName>style.visibility</p:attrName>
                                        </p:attrNameLst>
                                      </p:cBhvr>
                                      <p:to>
                                        <p:strVal val="visible"/>
                                      </p:to>
                                    </p:set>
                                    <p:anim calcmode="lin" valueType="num">
                                      <p:cBhvr additive="repl">
                                        <p:cTn id="18" dur="500" fill="hold"/>
                                        <p:tgtEl>
                                          <p:spTgt spid="229">
                                            <p:txEl>
                                              <p:pRg st="0" end="0"/>
                                            </p:txEl>
                                          </p:spTgt>
                                        </p:tgtEl>
                                        <p:attrNameLst>
                                          <p:attrName>ppt_x</p:attrName>
                                        </p:attrNameLst>
                                      </p:cBhvr>
                                      <p:tavLst>
                                        <p:tav tm="0">
                                          <p:val>
                                            <p:strVal val="#ppt_x"/>
                                          </p:val>
                                        </p:tav>
                                        <p:tav tm="100000">
                                          <p:val>
                                            <p:strVal val="#ppt_x"/>
                                          </p:val>
                                        </p:tav>
                                      </p:tavLst>
                                    </p:anim>
                                    <p:anim calcmode="lin" valueType="num">
                                      <p:cBhvr additive="repl">
                                        <p:cTn id="19" dur="500" fill="hold"/>
                                        <p:tgtEl>
                                          <p:spTgt spid="229">
                                            <p:txEl>
                                              <p:pRg st="0" end="0"/>
                                            </p:txEl>
                                          </p:spTgt>
                                        </p:tgtEl>
                                        <p:attrNameLst>
                                          <p:attrName>ppt_y</p:attrName>
                                        </p:attrNameLst>
                                      </p:cBhvr>
                                      <p:tavLst>
                                        <p:tav tm="0">
                                          <p:val>
                                            <p:strVal val="1+#ppt_h/2"/>
                                          </p:val>
                                        </p:tav>
                                        <p:tav tm="100000">
                                          <p:val>
                                            <p:strVal val="#ppt_y"/>
                                          </p:val>
                                        </p:tav>
                                      </p:tavLst>
                                    </p:anim>
                                  </p:childTnLst>
                                </p:cTn>
                              </p:par>
                              <p:par>
                                <p:cTn id="20" nodeType="withEffect" fill="hold" presetClass="entr" presetID="2" presetSubtype="4">
                                  <p:stCondLst>
                                    <p:cond delay="0"/>
                                  </p:stCondLst>
                                  <p:childTnLst>
                                    <p:set>
                                      <p:cBhvr>
                                        <p:cTn id="21" dur="1" fill="hold">
                                          <p:stCondLst>
                                            <p:cond delay="0"/>
                                          </p:stCondLst>
                                        </p:cTn>
                                        <p:tgtEl>
                                          <p:spTgt spid="229">
                                            <p:txEl>
                                              <p:pRg st="1" end="1"/>
                                            </p:txEl>
                                          </p:spTgt>
                                        </p:tgtEl>
                                        <p:attrNameLst>
                                          <p:attrName>style.visibility</p:attrName>
                                        </p:attrNameLst>
                                      </p:cBhvr>
                                      <p:to>
                                        <p:strVal val="visible"/>
                                      </p:to>
                                    </p:set>
                                    <p:anim calcmode="lin" valueType="num">
                                      <p:cBhvr additive="repl">
                                        <p:cTn id="22" dur="500" fill="hold"/>
                                        <p:tgtEl>
                                          <p:spTgt spid="229">
                                            <p:txEl>
                                              <p:pRg st="1" end="1"/>
                                            </p:txEl>
                                          </p:spTgt>
                                        </p:tgtEl>
                                        <p:attrNameLst>
                                          <p:attrName>ppt_x</p:attrName>
                                        </p:attrNameLst>
                                      </p:cBhvr>
                                      <p:tavLst>
                                        <p:tav tm="0">
                                          <p:val>
                                            <p:strVal val="#ppt_x"/>
                                          </p:val>
                                        </p:tav>
                                        <p:tav tm="100000">
                                          <p:val>
                                            <p:strVal val="#ppt_x"/>
                                          </p:val>
                                        </p:tav>
                                      </p:tavLst>
                                    </p:anim>
                                    <p:anim calcmode="lin" valueType="num">
                                      <p:cBhvr additive="repl">
                                        <p:cTn id="23" dur="500" fill="hold"/>
                                        <p:tgtEl>
                                          <p:spTgt spid="2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nodeType="clickEffect" fill="hold" presetClass="entr" presetID="2" presetSubtype="4">
                                  <p:stCondLst>
                                    <p:cond delay="0"/>
                                  </p:stCondLst>
                                  <p:childTnLst>
                                    <p:set>
                                      <p:cBhvr>
                                        <p:cTn id="27" dur="1" fill="hold">
                                          <p:stCondLst>
                                            <p:cond delay="0"/>
                                          </p:stCondLst>
                                        </p:cTn>
                                        <p:tgtEl>
                                          <p:spTgt spid="229">
                                            <p:txEl>
                                              <p:pRg st="3" end="3"/>
                                            </p:txEl>
                                          </p:spTgt>
                                        </p:tgtEl>
                                        <p:attrNameLst>
                                          <p:attrName>style.visibility</p:attrName>
                                        </p:attrNameLst>
                                      </p:cBhvr>
                                      <p:to>
                                        <p:strVal val="visible"/>
                                      </p:to>
                                    </p:set>
                                    <p:anim calcmode="lin" valueType="num">
                                      <p:cBhvr additive="repl">
                                        <p:cTn id="28" dur="500" fill="hold"/>
                                        <p:tgtEl>
                                          <p:spTgt spid="229">
                                            <p:txEl>
                                              <p:pRg st="3" end="3"/>
                                            </p:txEl>
                                          </p:spTgt>
                                        </p:tgtEl>
                                        <p:attrNameLst>
                                          <p:attrName>ppt_x</p:attrName>
                                        </p:attrNameLst>
                                      </p:cBhvr>
                                      <p:tavLst>
                                        <p:tav tm="0">
                                          <p:val>
                                            <p:strVal val="#ppt_x"/>
                                          </p:val>
                                        </p:tav>
                                        <p:tav tm="100000">
                                          <p:val>
                                            <p:strVal val="#ppt_x"/>
                                          </p:val>
                                        </p:tav>
                                      </p:tavLst>
                                    </p:anim>
                                    <p:anim calcmode="lin" valueType="num">
                                      <p:cBhvr additive="repl">
                                        <p:cTn id="29" dur="500" fill="hold"/>
                                        <p:tgtEl>
                                          <p:spTgt spid="229">
                                            <p:txEl>
                                              <p:pRg st="3" end="3"/>
                                            </p:txEl>
                                          </p:spTgt>
                                        </p:tgtEl>
                                        <p:attrNameLst>
                                          <p:attrName>ppt_y</p:attrName>
                                        </p:attrNameLst>
                                      </p:cBhvr>
                                      <p:tavLst>
                                        <p:tav tm="0">
                                          <p:val>
                                            <p:strVal val="1+#ppt_h/2"/>
                                          </p:val>
                                        </p:tav>
                                        <p:tav tm="100000">
                                          <p:val>
                                            <p:strVal val="#ppt_y"/>
                                          </p:val>
                                        </p:tav>
                                      </p:tavLst>
                                    </p:anim>
                                  </p:childTnLst>
                                </p:cTn>
                              </p:par>
                              <p:par>
                                <p:cTn id="30" nodeType="withEffect" fill="hold" presetClass="entr" presetID="2" presetSubtype="4">
                                  <p:stCondLst>
                                    <p:cond delay="0"/>
                                  </p:stCondLst>
                                  <p:childTnLst>
                                    <p:set>
                                      <p:cBhvr>
                                        <p:cTn id="31" dur="1" fill="hold">
                                          <p:stCondLst>
                                            <p:cond delay="0"/>
                                          </p:stCondLst>
                                        </p:cTn>
                                        <p:tgtEl>
                                          <p:spTgt spid="229">
                                            <p:txEl>
                                              <p:pRg st="4" end="4"/>
                                            </p:txEl>
                                          </p:spTgt>
                                        </p:tgtEl>
                                        <p:attrNameLst>
                                          <p:attrName>style.visibility</p:attrName>
                                        </p:attrNameLst>
                                      </p:cBhvr>
                                      <p:to>
                                        <p:strVal val="visible"/>
                                      </p:to>
                                    </p:set>
                                    <p:anim calcmode="lin" valueType="num">
                                      <p:cBhvr additive="repl">
                                        <p:cTn id="32" dur="500" fill="hold"/>
                                        <p:tgtEl>
                                          <p:spTgt spid="229">
                                            <p:txEl>
                                              <p:pRg st="4" end="4"/>
                                            </p:txEl>
                                          </p:spTgt>
                                        </p:tgtEl>
                                        <p:attrNameLst>
                                          <p:attrName>ppt_x</p:attrName>
                                        </p:attrNameLst>
                                      </p:cBhvr>
                                      <p:tavLst>
                                        <p:tav tm="0">
                                          <p:val>
                                            <p:strVal val="#ppt_x"/>
                                          </p:val>
                                        </p:tav>
                                        <p:tav tm="100000">
                                          <p:val>
                                            <p:strVal val="#ppt_x"/>
                                          </p:val>
                                        </p:tav>
                                      </p:tavLst>
                                    </p:anim>
                                    <p:anim calcmode="lin" valueType="num">
                                      <p:cBhvr additive="repl">
                                        <p:cTn id="33" dur="500" fill="hold"/>
                                        <p:tgtEl>
                                          <p:spTgt spid="22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1661400" y="2266200"/>
            <a:ext cx="1918800" cy="577080"/>
          </a:xfrm>
          <a:prstGeom prst="rect">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主页按钮</a:t>
            </a:r>
            <a:endParaRPr b="0" lang="en-US" sz="3200" spc="-1" strike="noStrike">
              <a:latin typeface="Arial"/>
            </a:endParaRPr>
          </a:p>
        </p:txBody>
      </p:sp>
      <p:sp>
        <p:nvSpPr>
          <p:cNvPr id="231" name="CustomShape 2"/>
          <p:cNvSpPr/>
          <p:nvPr/>
        </p:nvSpPr>
        <p:spPr>
          <a:xfrm>
            <a:off x="994680" y="3502440"/>
            <a:ext cx="1918800" cy="577080"/>
          </a:xfrm>
          <a:prstGeom prst="rect">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音量按钮</a:t>
            </a:r>
            <a:endParaRPr b="0" lang="en-US" sz="3200" spc="-1" strike="noStrike">
              <a:latin typeface="Arial"/>
            </a:endParaRPr>
          </a:p>
        </p:txBody>
      </p:sp>
      <p:sp>
        <p:nvSpPr>
          <p:cNvPr id="232" name="CustomShape 3"/>
          <p:cNvSpPr/>
          <p:nvPr/>
        </p:nvSpPr>
        <p:spPr>
          <a:xfrm>
            <a:off x="2061360" y="4738320"/>
            <a:ext cx="1918800" cy="577080"/>
          </a:xfrm>
          <a:prstGeom prst="rect">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充电</a:t>
            </a:r>
            <a:endParaRPr b="0" lang="en-US" sz="3200" spc="-1" strike="noStrike">
              <a:latin typeface="Arial"/>
            </a:endParaRPr>
          </a:p>
        </p:txBody>
      </p:sp>
      <p:pic>
        <p:nvPicPr>
          <p:cNvPr id="233" name="内容占位符 11" descr=""/>
          <p:cNvPicPr/>
          <p:nvPr/>
        </p:nvPicPr>
        <p:blipFill>
          <a:blip r:embed="rId1"/>
          <a:stretch/>
        </p:blipFill>
        <p:spPr>
          <a:xfrm>
            <a:off x="5559840" y="2178360"/>
            <a:ext cx="2769120" cy="3877200"/>
          </a:xfrm>
          <a:prstGeom prst="rect">
            <a:avLst/>
          </a:prstGeom>
          <a:ln>
            <a:noFill/>
          </a:ln>
        </p:spPr>
      </p:pic>
      <p:sp>
        <p:nvSpPr>
          <p:cNvPr id="234" name="CustomShape 4"/>
          <p:cNvSpPr/>
          <p:nvPr/>
        </p:nvSpPr>
        <p:spPr>
          <a:xfrm flipH="1" flipV="1">
            <a:off x="3979800" y="2557080"/>
            <a:ext cx="1817280" cy="443880"/>
          </a:xfrm>
          <a:custGeom>
            <a:avLst/>
            <a:gdLst/>
            <a:ahLst/>
            <a:rect l="l" t="t" r="r" b="b"/>
            <a:pathLst>
              <a:path w="21600" h="21600">
                <a:moveTo>
                  <a:pt x="0" y="0"/>
                </a:moveTo>
                <a:lnTo>
                  <a:pt x="21600" y="21600"/>
                </a:lnTo>
              </a:path>
            </a:pathLst>
          </a:custGeom>
          <a:noFill/>
          <a:ln w="57240">
            <a:solidFill>
              <a:srgbClr val="83992a"/>
            </a:solidFill>
            <a:round/>
            <a:tailEnd len="med" type="triangle" w="med"/>
          </a:ln>
        </p:spPr>
        <p:style>
          <a:lnRef idx="0"/>
          <a:fillRef idx="0"/>
          <a:effectRef idx="0"/>
          <a:fontRef idx="minor"/>
        </p:style>
      </p:sp>
      <p:sp>
        <p:nvSpPr>
          <p:cNvPr id="235" name="CustomShape 5"/>
          <p:cNvSpPr/>
          <p:nvPr/>
        </p:nvSpPr>
        <p:spPr>
          <a:xfrm flipH="1">
            <a:off x="3145320" y="3003480"/>
            <a:ext cx="2651760" cy="790200"/>
          </a:xfrm>
          <a:custGeom>
            <a:avLst/>
            <a:gdLst/>
            <a:ahLst/>
            <a:rect l="l" t="t" r="r" b="b"/>
            <a:pathLst>
              <a:path w="21600" h="21600">
                <a:moveTo>
                  <a:pt x="0" y="0"/>
                </a:moveTo>
                <a:lnTo>
                  <a:pt x="21600" y="21600"/>
                </a:lnTo>
              </a:path>
            </a:pathLst>
          </a:custGeom>
          <a:noFill/>
          <a:ln w="57240">
            <a:solidFill>
              <a:srgbClr val="83992a"/>
            </a:solidFill>
            <a:round/>
            <a:tailEnd len="med" type="triangle" w="med"/>
          </a:ln>
        </p:spPr>
        <p:style>
          <a:lnRef idx="0"/>
          <a:fillRef idx="0"/>
          <a:effectRef idx="0"/>
          <a:fontRef idx="minor"/>
        </p:style>
      </p:sp>
      <p:sp>
        <p:nvSpPr>
          <p:cNvPr id="236" name="CustomShape 6"/>
          <p:cNvSpPr/>
          <p:nvPr/>
        </p:nvSpPr>
        <p:spPr>
          <a:xfrm flipH="1">
            <a:off x="4027680" y="3003480"/>
            <a:ext cx="1769400" cy="2026440"/>
          </a:xfrm>
          <a:custGeom>
            <a:avLst/>
            <a:gdLst/>
            <a:ahLst/>
            <a:rect l="l" t="t" r="r" b="b"/>
            <a:pathLst>
              <a:path w="21600" h="21600">
                <a:moveTo>
                  <a:pt x="0" y="0"/>
                </a:moveTo>
                <a:lnTo>
                  <a:pt x="21600" y="21600"/>
                </a:lnTo>
              </a:path>
            </a:pathLst>
          </a:custGeom>
          <a:noFill/>
          <a:ln w="57240">
            <a:solidFill>
              <a:srgbClr val="83992a"/>
            </a:solidFill>
            <a:round/>
            <a:tailEnd len="med" type="triangle" w="med"/>
          </a:ln>
        </p:spPr>
        <p:style>
          <a:lnRef idx="0"/>
          <a:fillRef idx="0"/>
          <a:effectRef idx="0"/>
          <a:fontRef idx="minor"/>
        </p:style>
      </p:sp>
      <p:pic>
        <p:nvPicPr>
          <p:cNvPr id="237" name="图片 14" descr=""/>
          <p:cNvPicPr/>
          <p:nvPr/>
        </p:nvPicPr>
        <p:blipFill>
          <a:blip r:embed="rId2"/>
          <a:stretch/>
        </p:blipFill>
        <p:spPr>
          <a:xfrm>
            <a:off x="8271720" y="2968920"/>
            <a:ext cx="6094800" cy="4570920"/>
          </a:xfrm>
          <a:prstGeom prst="rect">
            <a:avLst/>
          </a:prstGeom>
          <a:ln>
            <a:noFill/>
          </a:ln>
        </p:spPr>
      </p:pic>
      <p:sp>
        <p:nvSpPr>
          <p:cNvPr id="238" name="CustomShape 7"/>
          <p:cNvSpPr/>
          <p:nvPr/>
        </p:nvSpPr>
        <p:spPr>
          <a:xfrm>
            <a:off x="10091880" y="3502440"/>
            <a:ext cx="948960" cy="577080"/>
          </a:xfrm>
          <a:prstGeom prst="rect">
            <a:avLst/>
          </a:prstGeom>
          <a:solidFill>
            <a:srgbClr val="deb340"/>
          </a:solidFill>
          <a:ln w="15840">
            <a:solidFill>
              <a:srgbClr val="a4842f"/>
            </a:solidFill>
            <a:round/>
          </a:ln>
        </p:spPr>
        <p:style>
          <a:lnRef idx="0"/>
          <a:fillRef idx="0"/>
          <a:effectRef idx="0"/>
          <a:fontRef idx="minor"/>
        </p:style>
        <p:txBody>
          <a:bodyPr lIns="90000" rIns="90000" tIns="45000" bIns="45000"/>
          <a:p>
            <a:pPr algn="ctr">
              <a:lnSpc>
                <a:spcPct val="100000"/>
              </a:lnSpc>
            </a:pPr>
            <a:r>
              <a:rPr b="0" lang="en-US" sz="3200" spc="-1" strike="noStrike">
                <a:solidFill>
                  <a:srgbClr val="ffffff"/>
                </a:solidFill>
                <a:latin typeface="等线"/>
                <a:ea typeface="DejaVu Sans"/>
              </a:rPr>
              <a:t>你</a:t>
            </a:r>
            <a:endParaRPr b="0" lang="en-US" sz="3200" spc="-1" strike="noStrike">
              <a:latin typeface="Arial"/>
            </a:endParaRPr>
          </a:p>
        </p:txBody>
      </p:sp>
      <p:sp>
        <p:nvSpPr>
          <p:cNvPr id="239" name="CustomShape 8"/>
          <p:cNvSpPr/>
          <p:nvPr/>
        </p:nvSpPr>
        <p:spPr>
          <a:xfrm flipH="1" flipV="1">
            <a:off x="8389440" y="4342680"/>
            <a:ext cx="1594080" cy="509760"/>
          </a:xfrm>
          <a:custGeom>
            <a:avLst/>
            <a:gdLst/>
            <a:ahLst/>
            <a:rect l="l" t="t" r="r" b="b"/>
            <a:pathLst>
              <a:path w="21600" h="21600">
                <a:moveTo>
                  <a:pt x="0" y="0"/>
                </a:moveTo>
                <a:lnTo>
                  <a:pt x="21600" y="21600"/>
                </a:lnTo>
              </a:path>
            </a:pathLst>
          </a:custGeom>
          <a:noFill/>
          <a:ln w="76320">
            <a:solidFill>
              <a:srgbClr val="83992a"/>
            </a:solidFill>
            <a:round/>
            <a:tailEnd len="med" type="triangle" w="med"/>
          </a:ln>
        </p:spPr>
        <p:style>
          <a:lnRef idx="0"/>
          <a:fillRef idx="0"/>
          <a:effectRef idx="0"/>
          <a:fontRef idx="minor"/>
        </p:style>
      </p:sp>
      <p:sp>
        <p:nvSpPr>
          <p:cNvPr id="240" name="CustomShape 9"/>
          <p:cNvSpPr/>
          <p:nvPr/>
        </p:nvSpPr>
        <p:spPr>
          <a:xfrm rot="1075200">
            <a:off x="7984440" y="128880"/>
            <a:ext cx="3196800" cy="2171520"/>
          </a:xfrm>
          <a:prstGeom prst="cloudCallout">
            <a:avLst>
              <a:gd name="adj1" fmla="val -20833"/>
              <a:gd name="adj2" fmla="val 62500"/>
            </a:avLst>
          </a:prstGeom>
          <a:gradFill rotWithShape="0">
            <a:gsLst>
              <a:gs pos="0">
                <a:srgbClr val="f1d6cc"/>
              </a:gs>
              <a:gs pos="100000">
                <a:srgbClr val="e09c7c"/>
              </a:gs>
            </a:gsLst>
            <a:lin ang="6474000"/>
          </a:gradFill>
          <a:ln w="9360">
            <a:solidFill>
              <a:srgbClr val="d97828"/>
            </a:solidFill>
            <a:round/>
          </a:ln>
        </p:spPr>
        <p:style>
          <a:lnRef idx="0"/>
          <a:fillRef idx="0"/>
          <a:effectRef idx="0"/>
          <a:fontRef idx="minor"/>
        </p:style>
        <p:txBody>
          <a:bodyPr lIns="90000" rIns="90000" tIns="45000" bIns="45000" anchor="ctr"/>
          <a:p>
            <a:pPr algn="ctr">
              <a:lnSpc>
                <a:spcPct val="100000"/>
              </a:lnSpc>
            </a:pPr>
            <a:r>
              <a:rPr b="1" lang="en-US" sz="1800" spc="-1" strike="noStrike">
                <a:solidFill>
                  <a:srgbClr val="000000"/>
                </a:solidFill>
                <a:latin typeface="华文仿宋"/>
                <a:ea typeface="华文仿宋"/>
              </a:rPr>
              <a:t>你只能使用几个按钮来输入。</a:t>
            </a:r>
            <a:endParaRPr b="0" lang="en-US" sz="1800" spc="-1" strike="noStrike">
              <a:latin typeface="Arial"/>
            </a:endParaRPr>
          </a:p>
          <a:p>
            <a:pPr algn="ctr">
              <a:lnSpc>
                <a:spcPct val="100000"/>
              </a:lnSpc>
            </a:pPr>
            <a:endParaRPr b="0" lang="en-US" sz="1800" spc="-1" strike="noStrike">
              <a:latin typeface="Arial"/>
            </a:endParaRPr>
          </a:p>
          <a:p>
            <a:pPr algn="ctr">
              <a:lnSpc>
                <a:spcPct val="100000"/>
              </a:lnSpc>
            </a:pPr>
            <a:r>
              <a:rPr b="1" lang="en-US" sz="1800" spc="-1" strike="noStrike">
                <a:solidFill>
                  <a:srgbClr val="000000"/>
                </a:solidFill>
                <a:latin typeface="华文仿宋"/>
                <a:ea typeface="华文仿宋"/>
              </a:rPr>
              <a:t>后盖下面发生了什么，你不需要知道。</a:t>
            </a:r>
            <a:endParaRPr b="0" lang="en-US" sz="1800" spc="-1" strike="noStrike">
              <a:latin typeface="Arial"/>
            </a:endParaRPr>
          </a:p>
        </p:txBody>
      </p:sp>
      <p:sp>
        <p:nvSpPr>
          <p:cNvPr id="241" name="CustomShape 10"/>
          <p:cNvSpPr/>
          <p:nvPr/>
        </p:nvSpPr>
        <p:spPr>
          <a:xfrm>
            <a:off x="985320" y="837360"/>
            <a:ext cx="5499360" cy="943560"/>
          </a:xfrm>
          <a:prstGeom prst="rect">
            <a:avLst/>
          </a:prstGeom>
          <a:gradFill rotWithShape="0">
            <a:gsLst>
              <a:gs pos="0">
                <a:srgbClr val="c7cfda"/>
              </a:gs>
              <a:gs pos="100000">
                <a:srgbClr val="8397b3"/>
              </a:gs>
            </a:gsLst>
            <a:lin ang="5400000"/>
          </a:gradFill>
          <a:ln w="9360">
            <a:solidFill>
              <a:srgbClr val="44709d"/>
            </a:solidFill>
            <a:round/>
          </a:ln>
        </p:spPr>
        <p:style>
          <a:lnRef idx="0"/>
          <a:fillRef idx="0"/>
          <a:effectRef idx="0"/>
          <a:fontRef idx="minor"/>
        </p:style>
        <p:txBody>
          <a:bodyPr lIns="90000" rIns="90000" tIns="45000" bIns="45000" anchor="ctr">
            <a:normAutofit/>
          </a:bodyPr>
          <a:p>
            <a:pPr>
              <a:lnSpc>
                <a:spcPct val="90000"/>
              </a:lnSpc>
            </a:pPr>
            <a:r>
              <a:rPr b="1" lang="en-US" sz="5400" spc="-1" strike="noStrike">
                <a:solidFill>
                  <a:srgbClr val="000000"/>
                </a:solidFill>
                <a:latin typeface="华文仿宋"/>
                <a:ea typeface="华文仿宋"/>
              </a:rPr>
              <a:t>什么是面向对象？</a:t>
            </a:r>
            <a:endParaRPr b="0" lang="en-US" sz="5400" spc="-1" strike="noStrike">
              <a:latin typeface="Arial"/>
            </a:endParaRPr>
          </a:p>
        </p:txBody>
      </p:sp>
    </p:spTree>
  </p:cSld>
  <p:timing>
    <p:tnLst>
      <p:par>
        <p:cTn id="34" dur="indefinite" restart="never" nodeType="tmRoot">
          <p:childTnLst>
            <p:seq>
              <p:cTn id="35" dur="indefinite" nodeType="mainSeq">
                <p:childTnLst>
                  <p:par>
                    <p:cTn id="36" fill="hold">
                      <p:stCondLst>
                        <p:cond delay="0"/>
                      </p:stCondLst>
                      <p:childTnLst>
                        <p:par>
                          <p:cTn id="37" fill="hold">
                            <p:stCondLst>
                              <p:cond delay="0"/>
                            </p:stCondLst>
                            <p:childTnLst>
                              <p:par>
                                <p:cTn id="38" nodeType="withEffect" fill="hold" presetClass="entr" presetID="10">
                                  <p:stCondLst>
                                    <p:cond delay="0"/>
                                  </p:stCondLst>
                                  <p:childTnLst>
                                    <p:set>
                                      <p:cBhvr>
                                        <p:cTn id="39" dur="1" fill="hold">
                                          <p:stCondLst>
                                            <p:cond delay="0"/>
                                          </p:stCondLst>
                                        </p:cTn>
                                        <p:tgtEl>
                                          <p:spTgt spid="233"/>
                                        </p:tgtEl>
                                        <p:attrNameLst>
                                          <p:attrName>style.visibility</p:attrName>
                                        </p:attrNameLst>
                                      </p:cBhvr>
                                      <p:to>
                                        <p:strVal val="visible"/>
                                      </p:to>
                                    </p:set>
                                    <p:animEffect filter="fade" transition="in">
                                      <p:cBhvr additive="repl">
                                        <p:cTn id="40" dur="500"/>
                                        <p:tgtEl>
                                          <p:spTgt spid="233"/>
                                        </p:tgtEl>
                                      </p:cBhvr>
                                    </p:animEffec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0">
                                  <p:stCondLst>
                                    <p:cond delay="0"/>
                                  </p:stCondLst>
                                  <p:childTnLst>
                                    <p:set>
                                      <p:cBhvr>
                                        <p:cTn id="44" dur="1" fill="hold">
                                          <p:stCondLst>
                                            <p:cond delay="0"/>
                                          </p:stCondLst>
                                        </p:cTn>
                                        <p:tgtEl>
                                          <p:spTgt spid="234"/>
                                        </p:tgtEl>
                                        <p:attrNameLst>
                                          <p:attrName>style.visibility</p:attrName>
                                        </p:attrNameLst>
                                      </p:cBhvr>
                                      <p:to>
                                        <p:strVal val="visible"/>
                                      </p:to>
                                    </p:set>
                                    <p:animEffect filter="fade" transition="in">
                                      <p:cBhvr additive="repl">
                                        <p:cTn id="45" dur="500"/>
                                        <p:tgtEl>
                                          <p:spTgt spid="234"/>
                                        </p:tgtEl>
                                      </p:cBhvr>
                                    </p:animEffect>
                                  </p:childTnLst>
                                </p:cTn>
                              </p:par>
                              <p:par>
                                <p:cTn id="46" nodeType="withEffect" fill="hold" presetClass="entr" presetID="10">
                                  <p:stCondLst>
                                    <p:cond delay="0"/>
                                  </p:stCondLst>
                                  <p:childTnLst>
                                    <p:set>
                                      <p:cBhvr>
                                        <p:cTn id="47" dur="1" fill="hold">
                                          <p:stCondLst>
                                            <p:cond delay="0"/>
                                          </p:stCondLst>
                                        </p:cTn>
                                        <p:tgtEl>
                                          <p:spTgt spid="235"/>
                                        </p:tgtEl>
                                        <p:attrNameLst>
                                          <p:attrName>style.visibility</p:attrName>
                                        </p:attrNameLst>
                                      </p:cBhvr>
                                      <p:to>
                                        <p:strVal val="visible"/>
                                      </p:to>
                                    </p:set>
                                    <p:animEffect filter="fade" transition="in">
                                      <p:cBhvr additive="repl">
                                        <p:cTn id="48" dur="500"/>
                                        <p:tgtEl>
                                          <p:spTgt spid="235"/>
                                        </p:tgtEl>
                                      </p:cBhvr>
                                    </p:animEffect>
                                  </p:childTnLst>
                                </p:cTn>
                              </p:par>
                              <p:par>
                                <p:cTn id="49" nodeType="withEffect" fill="hold" presetClass="entr" presetID="10">
                                  <p:stCondLst>
                                    <p:cond delay="0"/>
                                  </p:stCondLst>
                                  <p:childTnLst>
                                    <p:set>
                                      <p:cBhvr>
                                        <p:cTn id="50" dur="1" fill="hold">
                                          <p:stCondLst>
                                            <p:cond delay="0"/>
                                          </p:stCondLst>
                                        </p:cTn>
                                        <p:tgtEl>
                                          <p:spTgt spid="236"/>
                                        </p:tgtEl>
                                        <p:attrNameLst>
                                          <p:attrName>style.visibility</p:attrName>
                                        </p:attrNameLst>
                                      </p:cBhvr>
                                      <p:to>
                                        <p:strVal val="visible"/>
                                      </p:to>
                                    </p:set>
                                    <p:animEffect filter="fade" transition="in">
                                      <p:cBhvr additive="repl">
                                        <p:cTn id="51" dur="500"/>
                                        <p:tgtEl>
                                          <p:spTgt spid="236"/>
                                        </p:tgtEl>
                                      </p:cBhvr>
                                    </p:animEffect>
                                  </p:childTnLst>
                                </p:cTn>
                              </p:par>
                            </p:childTnLst>
                          </p:cTn>
                        </p:par>
                      </p:childTnLst>
                    </p:cTn>
                  </p:par>
                  <p:par>
                    <p:cTn id="52" fill="hold">
                      <p:stCondLst>
                        <p:cond delay="indefinite"/>
                      </p:stCondLst>
                      <p:childTnLst>
                        <p:par>
                          <p:cTn id="53" fill="hold">
                            <p:stCondLst>
                              <p:cond delay="0"/>
                            </p:stCondLst>
                            <p:childTnLst>
                              <p:par>
                                <p:cTn id="54" nodeType="clickEffect" fill="hold" presetClass="entr" presetID="10">
                                  <p:stCondLst>
                                    <p:cond delay="0"/>
                                  </p:stCondLst>
                                  <p:childTnLst>
                                    <p:set>
                                      <p:cBhvr>
                                        <p:cTn id="55" dur="1" fill="hold">
                                          <p:stCondLst>
                                            <p:cond delay="0"/>
                                          </p:stCondLst>
                                        </p:cTn>
                                        <p:tgtEl>
                                          <p:spTgt spid="230"/>
                                        </p:tgtEl>
                                        <p:attrNameLst>
                                          <p:attrName>style.visibility</p:attrName>
                                        </p:attrNameLst>
                                      </p:cBhvr>
                                      <p:to>
                                        <p:strVal val="visible"/>
                                      </p:to>
                                    </p:set>
                                    <p:animEffect filter="fade" transition="in">
                                      <p:cBhvr additive="repl">
                                        <p:cTn id="56" dur="500"/>
                                        <p:tgtEl>
                                          <p:spTgt spid="230"/>
                                        </p:tgtEl>
                                      </p:cBhvr>
                                    </p:animEffect>
                                  </p:childTnLst>
                                </p:cTn>
                              </p:par>
                              <p:par>
                                <p:cTn id="57" nodeType="withEffect" fill="hold" presetClass="entr" presetID="10">
                                  <p:stCondLst>
                                    <p:cond delay="0"/>
                                  </p:stCondLst>
                                  <p:childTnLst>
                                    <p:set>
                                      <p:cBhvr>
                                        <p:cTn id="58" dur="1" fill="hold">
                                          <p:stCondLst>
                                            <p:cond delay="0"/>
                                          </p:stCondLst>
                                        </p:cTn>
                                        <p:tgtEl>
                                          <p:spTgt spid="231"/>
                                        </p:tgtEl>
                                        <p:attrNameLst>
                                          <p:attrName>style.visibility</p:attrName>
                                        </p:attrNameLst>
                                      </p:cBhvr>
                                      <p:to>
                                        <p:strVal val="visible"/>
                                      </p:to>
                                    </p:set>
                                    <p:animEffect filter="fade" transition="in">
                                      <p:cBhvr additive="repl">
                                        <p:cTn id="59" dur="500"/>
                                        <p:tgtEl>
                                          <p:spTgt spid="231"/>
                                        </p:tgtEl>
                                      </p:cBhvr>
                                    </p:animEffect>
                                  </p:childTnLst>
                                </p:cTn>
                              </p:par>
                              <p:par>
                                <p:cTn id="60" nodeType="withEffect" fill="hold" presetClass="entr" presetID="10">
                                  <p:stCondLst>
                                    <p:cond delay="0"/>
                                  </p:stCondLst>
                                  <p:childTnLst>
                                    <p:set>
                                      <p:cBhvr>
                                        <p:cTn id="61" dur="1" fill="hold">
                                          <p:stCondLst>
                                            <p:cond delay="0"/>
                                          </p:stCondLst>
                                        </p:cTn>
                                        <p:tgtEl>
                                          <p:spTgt spid="232"/>
                                        </p:tgtEl>
                                        <p:attrNameLst>
                                          <p:attrName>style.visibility</p:attrName>
                                        </p:attrNameLst>
                                      </p:cBhvr>
                                      <p:to>
                                        <p:strVal val="visible"/>
                                      </p:to>
                                    </p:set>
                                    <p:animEffect filter="fade" transition="in">
                                      <p:cBhvr additive="repl">
                                        <p:cTn id="62" dur="500"/>
                                        <p:tgtEl>
                                          <p:spTgt spid="232"/>
                                        </p:tgtEl>
                                      </p:cBhvr>
                                    </p:animEffec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237"/>
                                        </p:tgtEl>
                                        <p:attrNameLst>
                                          <p:attrName>style.visibility</p:attrName>
                                        </p:attrNameLst>
                                      </p:cBhvr>
                                      <p:to>
                                        <p:strVal val="visible"/>
                                      </p:to>
                                    </p:set>
                                    <p:animEffect filter="fade" transition="in">
                                      <p:cBhvr additive="repl">
                                        <p:cTn id="67" dur="500"/>
                                        <p:tgtEl>
                                          <p:spTgt spid="237"/>
                                        </p:tgtEl>
                                      </p:cBhvr>
                                    </p:animEffect>
                                  </p:childTnLst>
                                </p:cTn>
                              </p:par>
                              <p:par>
                                <p:cTn id="68" nodeType="withEffect" fill="hold" presetClass="entr" presetID="10">
                                  <p:stCondLst>
                                    <p:cond delay="0"/>
                                  </p:stCondLst>
                                  <p:childTnLst>
                                    <p:set>
                                      <p:cBhvr>
                                        <p:cTn id="69" dur="1" fill="hold">
                                          <p:stCondLst>
                                            <p:cond delay="0"/>
                                          </p:stCondLst>
                                        </p:cTn>
                                        <p:tgtEl>
                                          <p:spTgt spid="239"/>
                                        </p:tgtEl>
                                        <p:attrNameLst>
                                          <p:attrName>style.visibility</p:attrName>
                                        </p:attrNameLst>
                                      </p:cBhvr>
                                      <p:to>
                                        <p:strVal val="visible"/>
                                      </p:to>
                                    </p:set>
                                    <p:animEffect filter="fade" transition="in">
                                      <p:cBhvr additive="repl">
                                        <p:cTn id="70" dur="500"/>
                                        <p:tgtEl>
                                          <p:spTgt spid="239"/>
                                        </p:tgtEl>
                                      </p:cBhvr>
                                    </p:animEffect>
                                  </p:childTnLst>
                                </p:cTn>
                              </p:par>
                              <p:par>
                                <p:cTn id="71" nodeType="withEffect" fill="hold" presetClass="entr" presetID="10">
                                  <p:stCondLst>
                                    <p:cond delay="0"/>
                                  </p:stCondLst>
                                  <p:childTnLst>
                                    <p:set>
                                      <p:cBhvr>
                                        <p:cTn id="72" dur="1" fill="hold">
                                          <p:stCondLst>
                                            <p:cond delay="0"/>
                                          </p:stCondLst>
                                        </p:cTn>
                                        <p:tgtEl>
                                          <p:spTgt spid="238"/>
                                        </p:tgtEl>
                                        <p:attrNameLst>
                                          <p:attrName>style.visibility</p:attrName>
                                        </p:attrNameLst>
                                      </p:cBhvr>
                                      <p:to>
                                        <p:strVal val="visible"/>
                                      </p:to>
                                    </p:set>
                                    <p:animEffect filter="fade" transition="in">
                                      <p:cBhvr additive="repl">
                                        <p:cTn id="73" dur="500"/>
                                        <p:tgtEl>
                                          <p:spTgt spid="238"/>
                                        </p:tgtEl>
                                      </p:cBhvr>
                                    </p:animEffect>
                                  </p:childTnLst>
                                </p:cTn>
                              </p:par>
                            </p:childTnLst>
                          </p:cTn>
                        </p:par>
                      </p:childTnLst>
                    </p:cTn>
                  </p:par>
                  <p:par>
                    <p:cTn id="74" fill="hold">
                      <p:stCondLst>
                        <p:cond delay="indefinite"/>
                      </p:stCondLst>
                      <p:childTnLst>
                        <p:par>
                          <p:cTn id="75" fill="hold">
                            <p:stCondLst>
                              <p:cond delay="0"/>
                            </p:stCondLst>
                            <p:childTnLst>
                              <p:par>
                                <p:cTn id="76" nodeType="clickEffect" fill="hold" presetClass="entr" presetID="10">
                                  <p:stCondLst>
                                    <p:cond delay="0"/>
                                  </p:stCondLst>
                                  <p:childTnLst>
                                    <p:set>
                                      <p:cBhvr>
                                        <p:cTn id="77" dur="1" fill="hold">
                                          <p:stCondLst>
                                            <p:cond delay="0"/>
                                          </p:stCondLst>
                                        </p:cTn>
                                        <p:tgtEl>
                                          <p:spTgt spid="240"/>
                                        </p:tgtEl>
                                        <p:attrNameLst>
                                          <p:attrName>style.visibility</p:attrName>
                                        </p:attrNameLst>
                                      </p:cBhvr>
                                      <p:to>
                                        <p:strVal val="visible"/>
                                      </p:to>
                                    </p:set>
                                    <p:animEffect filter="fade" transition="in">
                                      <p:cBhvr additive="repl">
                                        <p:cTn id="78" dur="500"/>
                                        <p:tgtEl>
                                          <p:spTgt spid="24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783080" y="1648080"/>
            <a:ext cx="2505960" cy="1343520"/>
          </a:xfrm>
          <a:prstGeom prst="flowChartAlternateProcess">
            <a:avLst/>
          </a:prstGeom>
          <a:solidFill>
            <a:srgbClr val="deb340"/>
          </a:solidFill>
          <a:ln w="25560">
            <a:solidFill>
              <a:srgbClr val="ffffff"/>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华文仿宋"/>
                <a:ea typeface="华文仿宋"/>
              </a:rPr>
              <a:t>对象</a:t>
            </a:r>
            <a:endParaRPr b="0" lang="en-US" sz="8000" spc="-1" strike="noStrike">
              <a:latin typeface="Arial"/>
            </a:endParaRPr>
          </a:p>
        </p:txBody>
      </p:sp>
      <p:sp>
        <p:nvSpPr>
          <p:cNvPr id="243" name="CustomShape 2"/>
          <p:cNvSpPr/>
          <p:nvPr/>
        </p:nvSpPr>
        <p:spPr>
          <a:xfrm>
            <a:off x="7497000" y="1086480"/>
            <a:ext cx="2656440" cy="1450080"/>
          </a:xfrm>
          <a:prstGeom prst="flowChartAlternateProcess">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华文仿宋"/>
                <a:ea typeface="华文仿宋"/>
              </a:rPr>
              <a:t>封装</a:t>
            </a:r>
            <a:endParaRPr b="0" lang="en-US" sz="8000" spc="-1" strike="noStrike">
              <a:latin typeface="Arial"/>
            </a:endParaRPr>
          </a:p>
        </p:txBody>
      </p:sp>
      <p:sp>
        <p:nvSpPr>
          <p:cNvPr id="244" name="CustomShape 3"/>
          <p:cNvSpPr/>
          <p:nvPr/>
        </p:nvSpPr>
        <p:spPr>
          <a:xfrm>
            <a:off x="1783080" y="3865680"/>
            <a:ext cx="2505960" cy="1386360"/>
          </a:xfrm>
          <a:prstGeom prst="flowChartAlternateProcess">
            <a:avLst/>
          </a:prstGeom>
          <a:solidFill>
            <a:srgbClr val="3c9770"/>
          </a:solidFill>
          <a:ln w="15840">
            <a:solidFill>
              <a:srgbClr val="2c6f52"/>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华文仿宋"/>
                <a:ea typeface="华文仿宋"/>
              </a:rPr>
              <a:t>类</a:t>
            </a:r>
            <a:endParaRPr b="0" lang="en-US" sz="8000" spc="-1" strike="noStrike">
              <a:latin typeface="Arial"/>
            </a:endParaRPr>
          </a:p>
        </p:txBody>
      </p:sp>
      <p:sp>
        <p:nvSpPr>
          <p:cNvPr id="245" name="CustomShape 4"/>
          <p:cNvSpPr/>
          <p:nvPr/>
        </p:nvSpPr>
        <p:spPr>
          <a:xfrm>
            <a:off x="7497000" y="2649240"/>
            <a:ext cx="2656440" cy="1450080"/>
          </a:xfrm>
          <a:prstGeom prst="flowChartAlternateProcess">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华文仿宋"/>
                <a:ea typeface="华文仿宋"/>
              </a:rPr>
              <a:t>继承</a:t>
            </a:r>
            <a:endParaRPr b="0" lang="en-US" sz="8000" spc="-1" strike="noStrike">
              <a:latin typeface="Arial"/>
            </a:endParaRPr>
          </a:p>
        </p:txBody>
      </p:sp>
      <p:sp>
        <p:nvSpPr>
          <p:cNvPr id="246" name="CustomShape 5"/>
          <p:cNvSpPr/>
          <p:nvPr/>
        </p:nvSpPr>
        <p:spPr>
          <a:xfrm>
            <a:off x="7455600" y="4212360"/>
            <a:ext cx="2656440" cy="1450080"/>
          </a:xfrm>
          <a:prstGeom prst="flowChartAlternateProcess">
            <a:avLst/>
          </a:prstGeom>
          <a:solidFill>
            <a:srgbClr val="a23c33"/>
          </a:solidFill>
          <a:ln w="15840">
            <a:solidFill>
              <a:srgbClr val="772c25"/>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华文仿宋"/>
                <a:ea typeface="华文仿宋"/>
              </a:rPr>
              <a:t>多态</a:t>
            </a:r>
            <a:endParaRPr b="0" lang="en-US" sz="8000" spc="-1" strike="noStrike">
              <a:latin typeface="Arial"/>
            </a:endParaRPr>
          </a:p>
        </p:txBody>
      </p:sp>
      <p:sp>
        <p:nvSpPr>
          <p:cNvPr id="247" name="CustomShape 6"/>
          <p:cNvSpPr/>
          <p:nvPr/>
        </p:nvSpPr>
        <p:spPr>
          <a:xfrm>
            <a:off x="5661360" y="855720"/>
            <a:ext cx="360" cy="5136480"/>
          </a:xfrm>
          <a:custGeom>
            <a:avLst/>
            <a:gdLst/>
            <a:ahLst/>
            <a:rect l="l" t="t" r="r" b="b"/>
            <a:pathLst>
              <a:path w="2" h="14269">
                <a:moveTo>
                  <a:pt x="0" y="0"/>
                </a:moveTo>
                <a:lnTo>
                  <a:pt x="1" y="14268"/>
                </a:lnTo>
              </a:path>
            </a:pathLst>
          </a:custGeom>
          <a:noFill/>
          <a:ln w="76320">
            <a:solidFill>
              <a:srgbClr val="83992a"/>
            </a:solidFill>
            <a:round/>
          </a:ln>
        </p:spPr>
        <p:style>
          <a:lnRef idx="0"/>
          <a:fillRef idx="0"/>
          <a:effectRef idx="0"/>
          <a:fontRef idx="minor"/>
        </p:style>
      </p:sp>
    </p:spTree>
  </p:cSld>
  <p:timing>
    <p:tnLst>
      <p:par>
        <p:cTn id="79" dur="indefinite" restart="never" nodeType="tmRoot">
          <p:childTnLst>
            <p:seq>
              <p:cTn id="80" dur="indefinite" nodeType="mainSeq">
                <p:childTnLst>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24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0">
                                  <p:stCondLst>
                                    <p:cond delay="0"/>
                                  </p:stCondLst>
                                  <p:childTnLst>
                                    <p:set>
                                      <p:cBhvr>
                                        <p:cTn id="88" dur="1" fill="hold">
                                          <p:stCondLst>
                                            <p:cond delay="0"/>
                                          </p:stCondLst>
                                        </p:cTn>
                                        <p:tgtEl>
                                          <p:spTgt spid="244"/>
                                        </p:tgtEl>
                                        <p:attrNameLst>
                                          <p:attrName>style.visibility</p:attrName>
                                        </p:attrNameLst>
                                      </p:cBhvr>
                                      <p:to>
                                        <p:strVal val="visible"/>
                                      </p:to>
                                    </p:set>
                                    <p:animEffect filter="fade" transition="in">
                                      <p:cBhvr additive="repl">
                                        <p:cTn id="89" dur="500"/>
                                        <p:tgtEl>
                                          <p:spTgt spid="244"/>
                                        </p:tgtEl>
                                      </p:cBhvr>
                                    </p:animEffect>
                                  </p:childTnLst>
                                </p:cTn>
                              </p:par>
                            </p:childTnLst>
                          </p:cTn>
                        </p:par>
                      </p:childTnLst>
                    </p:cTn>
                  </p:par>
                  <p:par>
                    <p:cTn id="90" fill="hold">
                      <p:stCondLst>
                        <p:cond delay="indefinite"/>
                      </p:stCondLst>
                      <p:childTnLst>
                        <p:par>
                          <p:cTn id="91" fill="hold">
                            <p:stCondLst>
                              <p:cond delay="0"/>
                            </p:stCondLst>
                            <p:childTnLst>
                              <p:par>
                                <p:cTn id="92" nodeType="clickEffect" fill="hold" presetClass="entr" presetID="10">
                                  <p:stCondLst>
                                    <p:cond delay="0"/>
                                  </p:stCondLst>
                                  <p:childTnLst>
                                    <p:set>
                                      <p:cBhvr>
                                        <p:cTn id="93" dur="1" fill="hold">
                                          <p:stCondLst>
                                            <p:cond delay="0"/>
                                          </p:stCondLst>
                                        </p:cTn>
                                        <p:tgtEl>
                                          <p:spTgt spid="247"/>
                                        </p:tgtEl>
                                        <p:attrNameLst>
                                          <p:attrName>style.visibility</p:attrName>
                                        </p:attrNameLst>
                                      </p:cBhvr>
                                      <p:to>
                                        <p:strVal val="visible"/>
                                      </p:to>
                                    </p:set>
                                    <p:animEffect filter="fade" transition="in">
                                      <p:cBhvr additive="repl">
                                        <p:cTn id="94" dur="500"/>
                                        <p:tgtEl>
                                          <p:spTgt spid="247"/>
                                        </p:tgtEl>
                                      </p:cBhvr>
                                    </p:animEffec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0">
                                  <p:stCondLst>
                                    <p:cond delay="0"/>
                                  </p:stCondLst>
                                  <p:childTnLst>
                                    <p:set>
                                      <p:cBhvr>
                                        <p:cTn id="98" dur="1" fill="hold">
                                          <p:stCondLst>
                                            <p:cond delay="0"/>
                                          </p:stCondLst>
                                        </p:cTn>
                                        <p:tgtEl>
                                          <p:spTgt spid="245"/>
                                        </p:tgtEl>
                                        <p:attrNameLst>
                                          <p:attrName>style.visibility</p:attrName>
                                        </p:attrNameLst>
                                      </p:cBhvr>
                                      <p:to>
                                        <p:strVal val="visible"/>
                                      </p:to>
                                    </p:set>
                                    <p:animEffect filter="fade" transition="in">
                                      <p:cBhvr additive="repl">
                                        <p:cTn id="99" dur="500"/>
                                        <p:tgtEl>
                                          <p:spTgt spid="245"/>
                                        </p:tgtEl>
                                      </p:cBhvr>
                                    </p:animEffect>
                                  </p:childTnLst>
                                </p:cTn>
                              </p:par>
                              <p:par>
                                <p:cTn id="100" nodeType="withEffect" fill="hold" presetClass="entr" presetID="10">
                                  <p:stCondLst>
                                    <p:cond delay="0"/>
                                  </p:stCondLst>
                                  <p:childTnLst>
                                    <p:set>
                                      <p:cBhvr>
                                        <p:cTn id="101" dur="1" fill="hold">
                                          <p:stCondLst>
                                            <p:cond delay="0"/>
                                          </p:stCondLst>
                                        </p:cTn>
                                        <p:tgtEl>
                                          <p:spTgt spid="243"/>
                                        </p:tgtEl>
                                        <p:attrNameLst>
                                          <p:attrName>style.visibility</p:attrName>
                                        </p:attrNameLst>
                                      </p:cBhvr>
                                      <p:to>
                                        <p:strVal val="visible"/>
                                      </p:to>
                                    </p:set>
                                    <p:animEffect filter="fade" transition="in">
                                      <p:cBhvr additive="repl">
                                        <p:cTn id="102" dur="500"/>
                                        <p:tgtEl>
                                          <p:spTgt spid="243"/>
                                        </p:tgtEl>
                                      </p:cBhvr>
                                    </p:animEffect>
                                  </p:childTnLst>
                                </p:cTn>
                              </p:par>
                              <p:par>
                                <p:cTn id="103" nodeType="withEffect" fill="hold" presetClass="entr" presetID="10">
                                  <p:stCondLst>
                                    <p:cond delay="0"/>
                                  </p:stCondLst>
                                  <p:childTnLst>
                                    <p:set>
                                      <p:cBhvr>
                                        <p:cTn id="104" dur="1" fill="hold">
                                          <p:stCondLst>
                                            <p:cond delay="0"/>
                                          </p:stCondLst>
                                        </p:cTn>
                                        <p:tgtEl>
                                          <p:spTgt spid="246"/>
                                        </p:tgtEl>
                                        <p:attrNameLst>
                                          <p:attrName>style.visibility</p:attrName>
                                        </p:attrNameLst>
                                      </p:cBhvr>
                                      <p:to>
                                        <p:strVal val="visible"/>
                                      </p:to>
                                    </p:set>
                                    <p:animEffect filter="fade" transition="in">
                                      <p:cBhvr additive="repl">
                                        <p:cTn id="105" dur="500"/>
                                        <p:tgtEl>
                                          <p:spTgt spid="24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985320" y="837360"/>
            <a:ext cx="10647720" cy="943560"/>
          </a:xfrm>
          <a:prstGeom prst="rect">
            <a:avLst/>
          </a:prstGeom>
          <a:noFill/>
          <a:ln>
            <a:noFill/>
          </a:ln>
        </p:spPr>
        <p:style>
          <a:lnRef idx="0"/>
          <a:fillRef idx="0"/>
          <a:effectRef idx="0"/>
          <a:fontRef idx="minor"/>
        </p:style>
        <p:txBody>
          <a:bodyPr lIns="90000" rIns="90000" tIns="45000" bIns="45000" anchor="ctr">
            <a:normAutofit/>
          </a:bodyPr>
          <a:p>
            <a:pPr>
              <a:lnSpc>
                <a:spcPct val="90000"/>
              </a:lnSpc>
            </a:pPr>
            <a:r>
              <a:rPr b="1" lang="en-US" sz="5400" spc="-1" strike="noStrike">
                <a:solidFill>
                  <a:srgbClr val="000000"/>
                </a:solidFill>
                <a:latin typeface="华文仿宋"/>
                <a:ea typeface="华文仿宋"/>
              </a:rPr>
              <a:t>什么是对象？</a:t>
            </a:r>
            <a:endParaRPr b="0" lang="en-US" sz="5400" spc="-1" strike="noStrike">
              <a:latin typeface="Arial"/>
            </a:endParaRPr>
          </a:p>
        </p:txBody>
      </p:sp>
      <p:sp>
        <p:nvSpPr>
          <p:cNvPr id="249" name="CustomShape 2"/>
          <p:cNvSpPr/>
          <p:nvPr/>
        </p:nvSpPr>
        <p:spPr>
          <a:xfrm>
            <a:off x="771480" y="2802240"/>
            <a:ext cx="2999160" cy="1450080"/>
          </a:xfrm>
          <a:prstGeom prst="flowChartAlternateProcess">
            <a:avLst/>
          </a:prstGeom>
          <a:solidFill>
            <a:srgbClr val="deb340"/>
          </a:solidFill>
          <a:ln w="25560">
            <a:solidFill>
              <a:srgbClr val="ffffff"/>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等线"/>
                <a:ea typeface="DejaVu Sans"/>
              </a:rPr>
              <a:t>对象</a:t>
            </a:r>
            <a:endParaRPr b="0" lang="en-US" sz="8000" spc="-1" strike="noStrike">
              <a:latin typeface="Arial"/>
            </a:endParaRPr>
          </a:p>
        </p:txBody>
      </p:sp>
      <p:sp>
        <p:nvSpPr>
          <p:cNvPr id="250" name="CustomShape 3"/>
          <p:cNvSpPr/>
          <p:nvPr/>
        </p:nvSpPr>
        <p:spPr>
          <a:xfrm>
            <a:off x="5312520" y="1564200"/>
            <a:ext cx="2656440" cy="1450080"/>
          </a:xfrm>
          <a:prstGeom prst="flowChartAlternateProcess">
            <a:avLst/>
          </a:prstGeom>
          <a:solidFill>
            <a:srgbClr val="d97828"/>
          </a:solidFill>
          <a:ln w="25560">
            <a:solidFill>
              <a:srgbClr val="ffffff"/>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等线"/>
                <a:ea typeface="DejaVu Sans"/>
              </a:rPr>
              <a:t>属性</a:t>
            </a:r>
            <a:endParaRPr b="0" lang="en-US" sz="8000" spc="-1" strike="noStrike">
              <a:latin typeface="Arial"/>
            </a:endParaRPr>
          </a:p>
        </p:txBody>
      </p:sp>
      <p:sp>
        <p:nvSpPr>
          <p:cNvPr id="251" name="CustomShape 4"/>
          <p:cNvSpPr/>
          <p:nvPr/>
        </p:nvSpPr>
        <p:spPr>
          <a:xfrm>
            <a:off x="5312520" y="4366800"/>
            <a:ext cx="2656440" cy="1450080"/>
          </a:xfrm>
          <a:prstGeom prst="flowChartAlternateProcess">
            <a:avLst/>
          </a:prstGeom>
          <a:solidFill>
            <a:srgbClr val="00b0f0"/>
          </a:solidFill>
          <a:ln w="9360">
            <a:solidFill>
              <a:srgbClr val="000000"/>
            </a:solidFill>
            <a:round/>
          </a:ln>
        </p:spPr>
        <p:style>
          <a:lnRef idx="0"/>
          <a:fillRef idx="0"/>
          <a:effectRef idx="0"/>
          <a:fontRef idx="minor"/>
        </p:style>
        <p:txBody>
          <a:bodyPr lIns="90000" rIns="90000" tIns="45000" bIns="45000"/>
          <a:p>
            <a:pPr algn="ctr">
              <a:lnSpc>
                <a:spcPct val="100000"/>
              </a:lnSpc>
            </a:pPr>
            <a:r>
              <a:rPr b="0" lang="en-US" sz="8000" spc="-1" strike="noStrike">
                <a:solidFill>
                  <a:srgbClr val="ffffff"/>
                </a:solidFill>
                <a:latin typeface="等线"/>
                <a:ea typeface="DejaVu Sans"/>
              </a:rPr>
              <a:t>方法</a:t>
            </a:r>
            <a:endParaRPr b="0" lang="en-US" sz="8000" spc="-1" strike="noStrike">
              <a:latin typeface="Arial"/>
            </a:endParaRPr>
          </a:p>
        </p:txBody>
      </p:sp>
      <p:sp>
        <p:nvSpPr>
          <p:cNvPr id="252" name="CustomShape 5"/>
          <p:cNvSpPr/>
          <p:nvPr/>
        </p:nvSpPr>
        <p:spPr>
          <a:xfrm>
            <a:off x="6191280" y="3169440"/>
            <a:ext cx="898920" cy="884880"/>
          </a:xfrm>
          <a:prstGeom prst="plus">
            <a:avLst>
              <a:gd name="adj" fmla="val 40517"/>
            </a:avLst>
          </a:prstGeom>
          <a:blipFill rotWithShape="0">
            <a:blip r:embed="rId1"/>
            <a:tile/>
          </a:blipFill>
          <a:ln w="9360">
            <a:solidFill>
              <a:srgbClr val="d7e2ee"/>
            </a:solidFill>
            <a:round/>
          </a:ln>
        </p:spPr>
        <p:style>
          <a:lnRef idx="0"/>
          <a:fillRef idx="0"/>
          <a:effectRef idx="0"/>
          <a:fontRef idx="minor"/>
        </p:style>
      </p:sp>
      <p:sp>
        <p:nvSpPr>
          <p:cNvPr id="253" name="CustomShape 6"/>
          <p:cNvSpPr/>
          <p:nvPr/>
        </p:nvSpPr>
        <p:spPr>
          <a:xfrm flipH="1">
            <a:off x="8112240" y="1841760"/>
            <a:ext cx="3087360" cy="820800"/>
          </a:xfrm>
          <a:prstGeom prst="homePlate">
            <a:avLst>
              <a:gd name="adj" fmla="val 50000"/>
            </a:avLst>
          </a:prstGeom>
          <a:solidFill>
            <a:srgbClr val="e3aaa5"/>
          </a:solidFill>
          <a:ln w="9360">
            <a:solidFill>
              <a:srgbClr val="83992a"/>
            </a:solidFill>
            <a:round/>
          </a:ln>
        </p:spPr>
        <p:style>
          <a:lnRef idx="0"/>
          <a:fillRef idx="0"/>
          <a:effectRef idx="0"/>
          <a:fontRef idx="minor"/>
        </p:style>
        <p:txBody>
          <a:bodyPr lIns="90000" rIns="90000" tIns="45000" bIns="45000"/>
          <a:p>
            <a:pPr algn="ctr">
              <a:lnSpc>
                <a:spcPct val="100000"/>
              </a:lnSpc>
            </a:pPr>
            <a:r>
              <a:rPr b="0" lang="en-US" sz="4800" spc="-1" strike="noStrike">
                <a:solidFill>
                  <a:srgbClr val="000000"/>
                </a:solidFill>
                <a:latin typeface="等线"/>
                <a:ea typeface="DejaVu Sans"/>
              </a:rPr>
              <a:t>静态的</a:t>
            </a:r>
            <a:endParaRPr b="0" lang="en-US" sz="4800" spc="-1" strike="noStrike">
              <a:latin typeface="Arial"/>
            </a:endParaRPr>
          </a:p>
        </p:txBody>
      </p:sp>
      <p:sp>
        <p:nvSpPr>
          <p:cNvPr id="254" name="CustomShape 7"/>
          <p:cNvSpPr/>
          <p:nvPr/>
        </p:nvSpPr>
        <p:spPr>
          <a:xfrm flipH="1">
            <a:off x="8112240" y="4665960"/>
            <a:ext cx="3087360" cy="820800"/>
          </a:xfrm>
          <a:prstGeom prst="homePlate">
            <a:avLst>
              <a:gd name="adj" fmla="val 50000"/>
            </a:avLst>
          </a:prstGeom>
          <a:solidFill>
            <a:srgbClr val="afc6dd"/>
          </a:solidFill>
          <a:ln w="9360">
            <a:solidFill>
              <a:srgbClr val="3c9770"/>
            </a:solidFill>
            <a:round/>
          </a:ln>
        </p:spPr>
        <p:style>
          <a:lnRef idx="0"/>
          <a:fillRef idx="0"/>
          <a:effectRef idx="0"/>
          <a:fontRef idx="minor"/>
        </p:style>
        <p:txBody>
          <a:bodyPr lIns="90000" rIns="90000" tIns="45000" bIns="45000"/>
          <a:p>
            <a:pPr algn="ctr">
              <a:lnSpc>
                <a:spcPct val="100000"/>
              </a:lnSpc>
            </a:pPr>
            <a:r>
              <a:rPr b="0" lang="en-US" sz="4800" spc="-1" strike="noStrike">
                <a:solidFill>
                  <a:srgbClr val="000000"/>
                </a:solidFill>
                <a:latin typeface="等线"/>
                <a:ea typeface="DejaVu Sans"/>
              </a:rPr>
              <a:t>动态的</a:t>
            </a:r>
            <a:endParaRPr b="0" lang="en-US" sz="4800" spc="-1" strike="noStrike">
              <a:latin typeface="Arial"/>
            </a:endParaRPr>
          </a:p>
        </p:txBody>
      </p:sp>
      <p:sp>
        <p:nvSpPr>
          <p:cNvPr id="255" name="CustomShape 8"/>
          <p:cNvSpPr/>
          <p:nvPr/>
        </p:nvSpPr>
        <p:spPr>
          <a:xfrm flipH="1">
            <a:off x="3869280" y="3226320"/>
            <a:ext cx="1441800" cy="601560"/>
          </a:xfrm>
          <a:prstGeom prst="rightArrow">
            <a:avLst>
              <a:gd name="adj1" fmla="val 50000"/>
              <a:gd name="adj2" fmla="val 50000"/>
            </a:avLst>
          </a:prstGeom>
          <a:solidFill>
            <a:srgbClr val="335476"/>
          </a:solidFill>
          <a:ln w="15840">
            <a:solidFill>
              <a:srgbClr val="60711f"/>
            </a:solidFill>
            <a:round/>
          </a:ln>
        </p:spPr>
        <p:style>
          <a:lnRef idx="0"/>
          <a:fillRef idx="0"/>
          <a:effectRef idx="0"/>
          <a:fontRef idx="minor"/>
        </p:style>
      </p:sp>
    </p:spTree>
  </p:cSld>
  <p:timing>
    <p:tnLst>
      <p:par>
        <p:cTn id="106" dur="indefinite" restart="never" nodeType="tmRoot">
          <p:childTnLst>
            <p:seq>
              <p:cTn id="107" dur="indefinite" nodeType="mainSeq">
                <p:childTnLst>
                  <p:par>
                    <p:cTn id="108" fill="hold">
                      <p:stCondLst>
                        <p:cond delay="indefinite"/>
                      </p:stCondLst>
                      <p:childTnLst>
                        <p:par>
                          <p:cTn id="109" fill="hold">
                            <p:stCondLst>
                              <p:cond delay="0"/>
                            </p:stCondLst>
                            <p:childTnLst>
                              <p:par>
                                <p:cTn id="110" nodeType="clickEffect" fill="hold" presetClass="entr" presetID="1">
                                  <p:stCondLst>
                                    <p:cond delay="0"/>
                                  </p:stCondLst>
                                  <p:childTnLst>
                                    <p:set>
                                      <p:cBhvr>
                                        <p:cTn id="111" dur="1" fill="hold">
                                          <p:stCondLst>
                                            <p:cond delay="0"/>
                                          </p:stCondLst>
                                        </p:cTn>
                                        <p:tgtEl>
                                          <p:spTgt spid="25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nodeType="clickEffect" fill="hold" presetClass="entr" presetID="10">
                                  <p:stCondLst>
                                    <p:cond delay="0"/>
                                  </p:stCondLst>
                                  <p:childTnLst>
                                    <p:set>
                                      <p:cBhvr>
                                        <p:cTn id="115" dur="1" fill="hold">
                                          <p:stCondLst>
                                            <p:cond delay="0"/>
                                          </p:stCondLst>
                                        </p:cTn>
                                        <p:tgtEl>
                                          <p:spTgt spid="253"/>
                                        </p:tgtEl>
                                        <p:attrNameLst>
                                          <p:attrName>style.visibility</p:attrName>
                                        </p:attrNameLst>
                                      </p:cBhvr>
                                      <p:to>
                                        <p:strVal val="visible"/>
                                      </p:to>
                                    </p:set>
                                    <p:animEffect filter="fade" transition="in">
                                      <p:cBhvr additive="repl">
                                        <p:cTn id="116" dur="500"/>
                                        <p:tgtEl>
                                          <p:spTgt spid="253"/>
                                        </p:tgtEl>
                                      </p:cBhvr>
                                    </p:animEffec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0">
                                  <p:stCondLst>
                                    <p:cond delay="0"/>
                                  </p:stCondLst>
                                  <p:childTnLst>
                                    <p:set>
                                      <p:cBhvr>
                                        <p:cTn id="120" dur="1" fill="hold">
                                          <p:stCondLst>
                                            <p:cond delay="0"/>
                                          </p:stCondLst>
                                        </p:cTn>
                                        <p:tgtEl>
                                          <p:spTgt spid="251"/>
                                        </p:tgtEl>
                                        <p:attrNameLst>
                                          <p:attrName>style.visibility</p:attrName>
                                        </p:attrNameLst>
                                      </p:cBhvr>
                                      <p:to>
                                        <p:strVal val="visible"/>
                                      </p:to>
                                    </p:set>
                                    <p:animEffect filter="fade" transition="in">
                                      <p:cBhvr additive="repl">
                                        <p:cTn id="121" dur="500"/>
                                        <p:tgtEl>
                                          <p:spTgt spid="251"/>
                                        </p:tgtEl>
                                      </p:cBhvr>
                                    </p:animEffect>
                                  </p:childTnLst>
                                </p:cTn>
                              </p:par>
                            </p:childTnLst>
                          </p:cTn>
                        </p:par>
                      </p:childTnLst>
                    </p:cTn>
                  </p:par>
                  <p:par>
                    <p:cTn id="122" fill="hold">
                      <p:stCondLst>
                        <p:cond delay="indefinite"/>
                      </p:stCondLst>
                      <p:childTnLst>
                        <p:par>
                          <p:cTn id="123" fill="hold">
                            <p:stCondLst>
                              <p:cond delay="0"/>
                            </p:stCondLst>
                            <p:childTnLst>
                              <p:par>
                                <p:cTn id="124" nodeType="clickEffect" fill="hold" presetClass="entr" presetID="10">
                                  <p:stCondLst>
                                    <p:cond delay="0"/>
                                  </p:stCondLst>
                                  <p:childTnLst>
                                    <p:set>
                                      <p:cBhvr>
                                        <p:cTn id="125" dur="1" fill="hold">
                                          <p:stCondLst>
                                            <p:cond delay="0"/>
                                          </p:stCondLst>
                                        </p:cTn>
                                        <p:tgtEl>
                                          <p:spTgt spid="254"/>
                                        </p:tgtEl>
                                        <p:attrNameLst>
                                          <p:attrName>style.visibility</p:attrName>
                                        </p:attrNameLst>
                                      </p:cBhvr>
                                      <p:to>
                                        <p:strVal val="visible"/>
                                      </p:to>
                                    </p:set>
                                    <p:animEffect filter="fade" transition="in">
                                      <p:cBhvr additive="repl">
                                        <p:cTn id="126" dur="500"/>
                                        <p:tgtEl>
                                          <p:spTgt spid="254"/>
                                        </p:tgtEl>
                                      </p:cBhvr>
                                    </p:animEffect>
                                  </p:childTnLst>
                                </p:cTn>
                              </p:par>
                            </p:childTnLst>
                          </p:cTn>
                        </p:par>
                      </p:childTnLst>
                    </p:cTn>
                  </p:par>
                  <p:par>
                    <p:cTn id="127" fill="hold">
                      <p:stCondLst>
                        <p:cond delay="indefinite"/>
                      </p:stCondLst>
                      <p:childTnLst>
                        <p:par>
                          <p:cTn id="128" fill="hold">
                            <p:stCondLst>
                              <p:cond delay="0"/>
                            </p:stCondLst>
                            <p:childTnLst>
                              <p:par>
                                <p:cTn id="129" nodeType="clickEffect" fill="hold" presetClass="entr" presetID="10">
                                  <p:stCondLst>
                                    <p:cond delay="0"/>
                                  </p:stCondLst>
                                  <p:childTnLst>
                                    <p:set>
                                      <p:cBhvr>
                                        <p:cTn id="130" dur="1" fill="hold">
                                          <p:stCondLst>
                                            <p:cond delay="0"/>
                                          </p:stCondLst>
                                        </p:cTn>
                                        <p:tgtEl>
                                          <p:spTgt spid="252"/>
                                        </p:tgtEl>
                                        <p:attrNameLst>
                                          <p:attrName>style.visibility</p:attrName>
                                        </p:attrNameLst>
                                      </p:cBhvr>
                                      <p:to>
                                        <p:strVal val="visible"/>
                                      </p:to>
                                    </p:set>
                                    <p:animEffect filter="fade" transition="in">
                                      <p:cBhvr additive="repl">
                                        <p:cTn id="131" dur="500"/>
                                        <p:tgtEl>
                                          <p:spTgt spid="252"/>
                                        </p:tgtEl>
                                      </p:cBhvr>
                                    </p:animEffect>
                                  </p:childTnLst>
                                </p:cTn>
                              </p:par>
                              <p:par>
                                <p:cTn id="132" nodeType="withEffect" fill="hold" presetClass="entr" presetID="10">
                                  <p:stCondLst>
                                    <p:cond delay="0"/>
                                  </p:stCondLst>
                                  <p:childTnLst>
                                    <p:set>
                                      <p:cBhvr>
                                        <p:cTn id="133" dur="1" fill="hold">
                                          <p:stCondLst>
                                            <p:cond delay="0"/>
                                          </p:stCondLst>
                                        </p:cTn>
                                        <p:tgtEl>
                                          <p:spTgt spid="255"/>
                                        </p:tgtEl>
                                        <p:attrNameLst>
                                          <p:attrName>style.visibility</p:attrName>
                                        </p:attrNameLst>
                                      </p:cBhvr>
                                      <p:to>
                                        <p:strVal val="visible"/>
                                      </p:to>
                                    </p:set>
                                    <p:animEffect filter="fade" transition="in">
                                      <p:cBhvr additive="repl">
                                        <p:cTn id="134" dur="500"/>
                                        <p:tgtEl>
                                          <p:spTgt spid="255"/>
                                        </p:tgtEl>
                                      </p:cBhvr>
                                    </p:animEffect>
                                  </p:childTnLst>
                                </p:cTn>
                              </p:par>
                            </p:childTnLst>
                          </p:cTn>
                        </p:par>
                      </p:childTnLst>
                    </p:cTn>
                  </p:par>
                  <p:par>
                    <p:cTn id="135" fill="hold">
                      <p:stCondLst>
                        <p:cond delay="indefinite"/>
                      </p:stCondLst>
                      <p:childTnLst>
                        <p:par>
                          <p:cTn id="136" fill="hold">
                            <p:stCondLst>
                              <p:cond delay="0"/>
                            </p:stCondLst>
                            <p:childTnLst>
                              <p:par>
                                <p:cTn id="137" nodeType="clickEffect" fill="hold" presetClass="entr" presetID="10">
                                  <p:stCondLst>
                                    <p:cond delay="0"/>
                                  </p:stCondLst>
                                  <p:childTnLst>
                                    <p:set>
                                      <p:cBhvr>
                                        <p:cTn id="138" dur="1" fill="hold">
                                          <p:stCondLst>
                                            <p:cond delay="0"/>
                                          </p:stCondLst>
                                        </p:cTn>
                                        <p:tgtEl>
                                          <p:spTgt spid="249"/>
                                        </p:tgtEl>
                                        <p:attrNameLst>
                                          <p:attrName>style.visibility</p:attrName>
                                        </p:attrNameLst>
                                      </p:cBhvr>
                                      <p:to>
                                        <p:strVal val="visible"/>
                                      </p:to>
                                    </p:set>
                                    <p:animEffect filter="fade" transition="in">
                                      <p:cBhvr additive="repl">
                                        <p:cTn id="139" dur="500"/>
                                        <p:tgtEl>
                                          <p:spTgt spid="24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942840" y="719640"/>
            <a:ext cx="10467000" cy="1025280"/>
          </a:xfrm>
          <a:prstGeom prst="rect">
            <a:avLst/>
          </a:prstGeom>
          <a:gradFill rotWithShape="0">
            <a:gsLst>
              <a:gs pos="0">
                <a:srgbClr val="c5d8ce"/>
              </a:gs>
              <a:gs pos="100000">
                <a:srgbClr val="81af97"/>
              </a:gs>
            </a:gsLst>
            <a:lin ang="5400000"/>
          </a:gradFill>
          <a:ln w="9360">
            <a:solidFill>
              <a:srgbClr val="3c9770"/>
            </a:solidFill>
            <a:round/>
          </a:ln>
        </p:spPr>
        <p:style>
          <a:lnRef idx="0"/>
          <a:fillRef idx="0"/>
          <a:effectRef idx="0"/>
          <a:fontRef idx="minor"/>
        </p:style>
        <p:txBody>
          <a:bodyPr lIns="90000" rIns="90000" tIns="45000" bIns="45000" anchor="ctr"/>
          <a:p>
            <a:pPr algn="ctr">
              <a:lnSpc>
                <a:spcPct val="90000"/>
              </a:lnSpc>
            </a:pPr>
            <a:r>
              <a:rPr b="1" lang="en-US" sz="4400" spc="-1" strike="noStrike">
                <a:solidFill>
                  <a:srgbClr val="000000"/>
                </a:solidFill>
                <a:latin typeface="华文仿宋"/>
                <a:ea typeface="华文仿宋"/>
              </a:rPr>
              <a:t>什么是类？</a:t>
            </a:r>
            <a:endParaRPr b="0" lang="en-US" sz="4400" spc="-1" strike="noStrike">
              <a:latin typeface="Arial"/>
            </a:endParaRPr>
          </a:p>
        </p:txBody>
      </p:sp>
      <p:pic>
        <p:nvPicPr>
          <p:cNvPr id="257" name="图片 2" descr=""/>
          <p:cNvPicPr/>
          <p:nvPr/>
        </p:nvPicPr>
        <p:blipFill>
          <a:blip r:embed="rId1"/>
          <a:srcRect l="-960" t="60179" r="-91" b="-1811"/>
          <a:stretch/>
        </p:blipFill>
        <p:spPr>
          <a:xfrm>
            <a:off x="840240" y="1980000"/>
            <a:ext cx="6938640" cy="1891080"/>
          </a:xfrm>
          <a:prstGeom prst="rect">
            <a:avLst/>
          </a:prstGeom>
          <a:ln>
            <a:noFill/>
          </a:ln>
        </p:spPr>
      </p:pic>
      <p:pic>
        <p:nvPicPr>
          <p:cNvPr id="258" name="图片 4" descr=""/>
          <p:cNvPicPr/>
          <p:nvPr/>
        </p:nvPicPr>
        <p:blipFill>
          <a:blip r:embed="rId2"/>
          <a:srcRect l="202" t="14893" r="-202" b="20427"/>
          <a:stretch/>
        </p:blipFill>
        <p:spPr>
          <a:xfrm>
            <a:off x="994320" y="3871440"/>
            <a:ext cx="6630480" cy="2061720"/>
          </a:xfrm>
          <a:prstGeom prst="rect">
            <a:avLst/>
          </a:prstGeom>
          <a:ln w="38160">
            <a:solidFill>
              <a:srgbClr val="000000"/>
            </a:solidFill>
            <a:miter/>
          </a:ln>
          <a:effectLst>
            <a:outerShdw dir="2700000" dist="37674">
              <a:srgbClr val="000000">
                <a:alpha val="43000"/>
              </a:srgbClr>
            </a:outerShdw>
          </a:effectLst>
        </p:spPr>
      </p:pic>
      <p:pic>
        <p:nvPicPr>
          <p:cNvPr id="259" name="图片 6" descr=""/>
          <p:cNvPicPr/>
          <p:nvPr/>
        </p:nvPicPr>
        <p:blipFill>
          <a:blip r:embed="rId3"/>
          <a:srcRect l="0" t="0" r="0" b="8168"/>
          <a:stretch/>
        </p:blipFill>
        <p:spPr>
          <a:xfrm>
            <a:off x="7895520" y="1980000"/>
            <a:ext cx="3455640" cy="3953160"/>
          </a:xfrm>
          <a:prstGeom prst="rect">
            <a:avLst/>
          </a:prstGeom>
          <a:ln w="88920">
            <a:solidFill>
              <a:srgbClr val="000000"/>
            </a:solidFill>
            <a:miter/>
          </a:ln>
        </p:spPr>
      </p:pic>
    </p:spTree>
  </p:cSld>
  <p:timing>
    <p:tnLst>
      <p:par>
        <p:cTn id="140" dur="indefinite" restart="never" nodeType="tmRoot">
          <p:childTnLst>
            <p:seq>
              <p:cTn id="141" dur="indefinite" nodeType="mainSeq">
                <p:childTnLst>
                  <p:par>
                    <p:cTn id="142" fill="hold">
                      <p:stCondLst>
                        <p:cond delay="indefinite"/>
                      </p:stCondLst>
                      <p:childTnLst>
                        <p:par>
                          <p:cTn id="143" fill="hold">
                            <p:stCondLst>
                              <p:cond delay="0"/>
                            </p:stCondLst>
                            <p:childTnLst>
                              <p:par>
                                <p:cTn id="144" nodeType="clickEffect" fill="hold" presetClass="entr" presetID="10">
                                  <p:stCondLst>
                                    <p:cond delay="0"/>
                                  </p:stCondLst>
                                  <p:childTnLst>
                                    <p:set>
                                      <p:cBhvr>
                                        <p:cTn id="145" dur="1" fill="hold">
                                          <p:stCondLst>
                                            <p:cond delay="0"/>
                                          </p:stCondLst>
                                        </p:cTn>
                                        <p:tgtEl>
                                          <p:spTgt spid="257"/>
                                        </p:tgtEl>
                                        <p:attrNameLst>
                                          <p:attrName>style.visibility</p:attrName>
                                        </p:attrNameLst>
                                      </p:cBhvr>
                                      <p:to>
                                        <p:strVal val="visible"/>
                                      </p:to>
                                    </p:set>
                                    <p:animEffect filter="fade" transition="in">
                                      <p:cBhvr additive="repl">
                                        <p:cTn id="146" dur="500"/>
                                        <p:tgtEl>
                                          <p:spTgt spid="257"/>
                                        </p:tgtEl>
                                      </p:cBhvr>
                                    </p:animEffec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0">
                                  <p:stCondLst>
                                    <p:cond delay="0"/>
                                  </p:stCondLst>
                                  <p:childTnLst>
                                    <p:set>
                                      <p:cBhvr>
                                        <p:cTn id="150" dur="1" fill="hold">
                                          <p:stCondLst>
                                            <p:cond delay="0"/>
                                          </p:stCondLst>
                                        </p:cTn>
                                        <p:tgtEl>
                                          <p:spTgt spid="258"/>
                                        </p:tgtEl>
                                        <p:attrNameLst>
                                          <p:attrName>style.visibility</p:attrName>
                                        </p:attrNameLst>
                                      </p:cBhvr>
                                      <p:to>
                                        <p:strVal val="visible"/>
                                      </p:to>
                                    </p:set>
                                    <p:animEffect filter="fade" transition="in">
                                      <p:cBhvr additive="repl">
                                        <p:cTn id="151" dur="500"/>
                                        <p:tgtEl>
                                          <p:spTgt spid="258"/>
                                        </p:tgtEl>
                                      </p:cBhvr>
                                    </p:animEffect>
                                  </p:childTnLst>
                                </p:cTn>
                              </p:par>
                            </p:childTnLst>
                          </p:cTn>
                        </p:par>
                      </p:childTnLst>
                    </p:cTn>
                  </p:par>
                  <p:par>
                    <p:cTn id="152" fill="hold">
                      <p:stCondLst>
                        <p:cond delay="indefinite"/>
                      </p:stCondLst>
                      <p:childTnLst>
                        <p:par>
                          <p:cTn id="153" fill="hold">
                            <p:stCondLst>
                              <p:cond delay="0"/>
                            </p:stCondLst>
                            <p:childTnLst>
                              <p:par>
                                <p:cTn id="154" nodeType="clickEffect" fill="hold" presetClass="entr" presetID="10">
                                  <p:stCondLst>
                                    <p:cond delay="0"/>
                                  </p:stCondLst>
                                  <p:childTnLst>
                                    <p:set>
                                      <p:cBhvr>
                                        <p:cTn id="155" dur="1" fill="hold">
                                          <p:stCondLst>
                                            <p:cond delay="0"/>
                                          </p:stCondLst>
                                        </p:cTn>
                                        <p:tgtEl>
                                          <p:spTgt spid="259"/>
                                        </p:tgtEl>
                                        <p:attrNameLst>
                                          <p:attrName>style.visibility</p:attrName>
                                        </p:attrNameLst>
                                      </p:cBhvr>
                                      <p:to>
                                        <p:strVal val="visible"/>
                                      </p:to>
                                    </p:set>
                                    <p:animEffect filter="fade" transition="in">
                                      <p:cBhvr additive="repl">
                                        <p:cTn id="156" dur="500"/>
                                        <p:tgtEl>
                                          <p:spTgt spid="259"/>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 name="内容占位符 5" descr=""/>
          <p:cNvPicPr/>
          <p:nvPr/>
        </p:nvPicPr>
        <p:blipFill>
          <a:blip r:embed="rId1"/>
          <a:stretch/>
        </p:blipFill>
        <p:spPr>
          <a:xfrm>
            <a:off x="1802520" y="671040"/>
            <a:ext cx="8586360" cy="4456080"/>
          </a:xfrm>
          <a:prstGeom prst="rect">
            <a:avLst/>
          </a:prstGeom>
          <a:ln>
            <a:noFill/>
          </a:ln>
        </p:spPr>
      </p:pic>
      <p:sp>
        <p:nvSpPr>
          <p:cNvPr id="261" name="CustomShape 1"/>
          <p:cNvSpPr/>
          <p:nvPr/>
        </p:nvSpPr>
        <p:spPr>
          <a:xfrm>
            <a:off x="1403280" y="5128200"/>
            <a:ext cx="9451800" cy="1058040"/>
          </a:xfrm>
          <a:prstGeom prst="rect">
            <a:avLst/>
          </a:prstGeom>
          <a:solidFill>
            <a:srgbClr val="ffc000"/>
          </a:solidFill>
          <a:ln w="12600">
            <a:solidFill>
              <a:srgbClr val="bc8e00"/>
            </a:solidFill>
            <a:miter/>
          </a:ln>
        </p:spPr>
        <p:style>
          <a:lnRef idx="0"/>
          <a:fillRef idx="0"/>
          <a:effectRef idx="0"/>
          <a:fontRef idx="minor"/>
        </p:style>
        <p:txBody>
          <a:bodyPr lIns="90000" rIns="90000" tIns="45000" bIns="45000" anchor="ctr">
            <a:normAutofit/>
          </a:bodyPr>
          <a:p>
            <a:pPr algn="ctr">
              <a:lnSpc>
                <a:spcPct val="90000"/>
              </a:lnSpc>
            </a:pPr>
            <a:r>
              <a:rPr b="1" lang="en-US" sz="5400" spc="-1" strike="noStrike">
                <a:solidFill>
                  <a:srgbClr val="ffffff"/>
                </a:solidFill>
                <a:latin typeface="华文仿宋"/>
                <a:ea typeface="华文仿宋"/>
              </a:rPr>
              <a:t>类就是 </a:t>
            </a:r>
            <a:r>
              <a:rPr b="1" lang="en-US" sz="5400" spc="-1" strike="noStrike">
                <a:solidFill>
                  <a:srgbClr val="ff0000"/>
                </a:solidFill>
                <a:latin typeface="华文仿宋"/>
                <a:ea typeface="华文仿宋"/>
              </a:rPr>
              <a:t>一组</a:t>
            </a:r>
            <a:r>
              <a:rPr b="1" lang="en-US" sz="5400" spc="-1" strike="noStrike">
                <a:solidFill>
                  <a:srgbClr val="ed7d31"/>
                </a:solidFill>
                <a:latin typeface="华文仿宋"/>
                <a:ea typeface="华文仿宋"/>
              </a:rPr>
              <a:t>相似</a:t>
            </a:r>
            <a:r>
              <a:rPr b="1" lang="en-US" sz="5400" spc="-1" strike="noStrike">
                <a:solidFill>
                  <a:srgbClr val="ffffff"/>
                </a:solidFill>
                <a:latin typeface="华文仿宋"/>
                <a:ea typeface="华文仿宋"/>
              </a:rPr>
              <a:t>事物的</a:t>
            </a:r>
            <a:r>
              <a:rPr b="1" lang="en-US" sz="5400" spc="-1" strike="noStrike">
                <a:solidFill>
                  <a:srgbClr val="4472c4"/>
                </a:solidFill>
                <a:latin typeface="华文仿宋"/>
                <a:ea typeface="华文仿宋"/>
              </a:rPr>
              <a:t>统称</a:t>
            </a:r>
            <a:endParaRPr b="0" lang="en-US" sz="5400" spc="-1" strike="noStrike">
              <a:latin typeface="Arial"/>
            </a:endParaRPr>
          </a:p>
        </p:txBody>
      </p:sp>
    </p:spTree>
  </p:cSld>
  <p:timing>
    <p:tnLst>
      <p:par>
        <p:cTn id="157" dur="indefinite" restart="never" nodeType="tmRoot">
          <p:childTnLst>
            <p:seq>
              <p:cTn id="158" dur="indefinite" nodeType="mainSeq">
                <p:childTnLst>
                  <p:par>
                    <p:cTn id="159" fill="hold">
                      <p:stCondLst>
                        <p:cond delay="indefinite"/>
                      </p:stCondLst>
                      <p:childTnLst>
                        <p:par>
                          <p:cTn id="160" fill="hold">
                            <p:stCondLst>
                              <p:cond delay="0"/>
                            </p:stCondLst>
                            <p:childTnLst>
                              <p:par>
                                <p:cTn id="161" nodeType="clickEffect" fill="hold" presetClass="entr" presetID="2" presetSubtype="4">
                                  <p:stCondLst>
                                    <p:cond delay="0"/>
                                  </p:stCondLst>
                                  <p:childTnLst>
                                    <p:set>
                                      <p:cBhvr>
                                        <p:cTn id="162" dur="1" fill="hold">
                                          <p:stCondLst>
                                            <p:cond delay="0"/>
                                          </p:stCondLst>
                                        </p:cTn>
                                        <p:tgtEl>
                                          <p:spTgt spid="261"/>
                                        </p:tgtEl>
                                        <p:attrNameLst>
                                          <p:attrName>style.visibility</p:attrName>
                                        </p:attrNameLst>
                                      </p:cBhvr>
                                      <p:to>
                                        <p:strVal val="visible"/>
                                      </p:to>
                                    </p:set>
                                    <p:anim calcmode="lin" valueType="num">
                                      <p:cBhvr additive="repl">
                                        <p:cTn id="163" dur="500" fill="hold"/>
                                        <p:tgtEl>
                                          <p:spTgt spid="261"/>
                                        </p:tgtEl>
                                        <p:attrNameLst>
                                          <p:attrName>ppt_x</p:attrName>
                                        </p:attrNameLst>
                                      </p:cBhvr>
                                      <p:tavLst>
                                        <p:tav tm="0">
                                          <p:val>
                                            <p:strVal val="#ppt_x"/>
                                          </p:val>
                                        </p:tav>
                                        <p:tav tm="100000">
                                          <p:val>
                                            <p:strVal val="#ppt_x"/>
                                          </p:val>
                                        </p:tav>
                                      </p:tavLst>
                                    </p:anim>
                                    <p:anim calcmode="lin" valueType="num">
                                      <p:cBhvr additive="repl">
                                        <p:cTn id="164"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内容占位符 8" descr=""/>
          <p:cNvPicPr/>
          <p:nvPr/>
        </p:nvPicPr>
        <p:blipFill>
          <a:blip r:embed="rId1"/>
          <a:stretch/>
        </p:blipFill>
        <p:spPr>
          <a:xfrm>
            <a:off x="958320" y="3135960"/>
            <a:ext cx="4933440" cy="3034080"/>
          </a:xfrm>
          <a:prstGeom prst="rect">
            <a:avLst/>
          </a:prstGeom>
          <a:ln>
            <a:noFill/>
          </a:ln>
        </p:spPr>
      </p:pic>
      <p:pic>
        <p:nvPicPr>
          <p:cNvPr id="263" name="图片 10" descr=""/>
          <p:cNvPicPr/>
          <p:nvPr/>
        </p:nvPicPr>
        <p:blipFill>
          <a:blip r:embed="rId2"/>
          <a:stretch/>
        </p:blipFill>
        <p:spPr>
          <a:xfrm>
            <a:off x="5521680" y="4201920"/>
            <a:ext cx="6132240" cy="1886760"/>
          </a:xfrm>
          <a:prstGeom prst="rect">
            <a:avLst/>
          </a:prstGeom>
          <a:ln>
            <a:noFill/>
          </a:ln>
        </p:spPr>
      </p:pic>
      <p:sp>
        <p:nvSpPr>
          <p:cNvPr id="264" name="CustomShape 1"/>
          <p:cNvSpPr/>
          <p:nvPr/>
        </p:nvSpPr>
        <p:spPr>
          <a:xfrm>
            <a:off x="9675720" y="1735920"/>
            <a:ext cx="1789560" cy="1011240"/>
          </a:xfrm>
          <a:prstGeom prst="flowChartAlternateProcess">
            <a:avLst/>
          </a:prstGeom>
          <a:solidFill>
            <a:srgbClr val="deb340"/>
          </a:solidFill>
          <a:ln w="25560">
            <a:solidFill>
              <a:srgbClr val="ffffff"/>
            </a:solidFill>
            <a:round/>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latin typeface="等线"/>
                <a:ea typeface="DejaVu Sans"/>
              </a:rPr>
              <a:t>对象</a:t>
            </a:r>
            <a:endParaRPr b="0" lang="en-US" sz="5400" spc="-1" strike="noStrike">
              <a:latin typeface="Arial"/>
            </a:endParaRPr>
          </a:p>
        </p:txBody>
      </p:sp>
      <p:sp>
        <p:nvSpPr>
          <p:cNvPr id="265" name="CustomShape 2"/>
          <p:cNvSpPr/>
          <p:nvPr/>
        </p:nvSpPr>
        <p:spPr>
          <a:xfrm>
            <a:off x="751320" y="984960"/>
            <a:ext cx="1787040" cy="1023840"/>
          </a:xfrm>
          <a:prstGeom prst="flowChartAlternateProcess">
            <a:avLst/>
          </a:prstGeom>
          <a:solidFill>
            <a:srgbClr val="d97828"/>
          </a:solidFill>
          <a:ln w="25560">
            <a:solidFill>
              <a:srgbClr val="ffffff"/>
            </a:solidFill>
            <a:round/>
          </a:ln>
        </p:spPr>
        <p:style>
          <a:lnRef idx="0"/>
          <a:fillRef idx="0"/>
          <a:effectRef idx="0"/>
          <a:fontRef idx="minor"/>
        </p:style>
        <p:txBody>
          <a:bodyPr lIns="90000" rIns="90000" tIns="45000" bIns="45000"/>
          <a:p>
            <a:pPr algn="ctr">
              <a:lnSpc>
                <a:spcPct val="100000"/>
              </a:lnSpc>
            </a:pPr>
            <a:r>
              <a:rPr b="0" lang="en-US" sz="5400" spc="-1" strike="noStrike">
                <a:solidFill>
                  <a:srgbClr val="ffffff"/>
                </a:solidFill>
                <a:latin typeface="等线"/>
                <a:ea typeface="DejaVu Sans"/>
              </a:rPr>
              <a:t>类</a:t>
            </a:r>
            <a:endParaRPr b="0" lang="en-US" sz="5400" spc="-1" strike="noStrike">
              <a:latin typeface="Arial"/>
            </a:endParaRPr>
          </a:p>
        </p:txBody>
      </p:sp>
      <p:sp>
        <p:nvSpPr>
          <p:cNvPr id="266" name="CustomShape 3"/>
          <p:cNvSpPr/>
          <p:nvPr/>
        </p:nvSpPr>
        <p:spPr>
          <a:xfrm>
            <a:off x="1566720" y="2123280"/>
            <a:ext cx="632160" cy="1011960"/>
          </a:xfrm>
          <a:custGeom>
            <a:avLst/>
            <a:gdLst/>
            <a:ahLst/>
            <a:rect l="l" t="t" r="r" b="b"/>
            <a:pathLst>
              <a:path w="21600" h="21600">
                <a:moveTo>
                  <a:pt x="0" y="0"/>
                </a:moveTo>
                <a:lnTo>
                  <a:pt x="21600" y="21600"/>
                </a:lnTo>
              </a:path>
            </a:pathLst>
          </a:custGeom>
          <a:noFill/>
          <a:ln w="76320">
            <a:solidFill>
              <a:srgbClr val="83992a"/>
            </a:solidFill>
            <a:round/>
            <a:tailEnd len="med" type="triangle" w="med"/>
          </a:ln>
        </p:spPr>
        <p:style>
          <a:lnRef idx="0"/>
          <a:fillRef idx="0"/>
          <a:effectRef idx="0"/>
          <a:fontRef idx="minor"/>
        </p:style>
      </p:sp>
      <p:sp>
        <p:nvSpPr>
          <p:cNvPr id="267" name="CustomShape 4"/>
          <p:cNvSpPr/>
          <p:nvPr/>
        </p:nvSpPr>
        <p:spPr>
          <a:xfrm flipH="1">
            <a:off x="9357840" y="3027600"/>
            <a:ext cx="632160" cy="1092240"/>
          </a:xfrm>
          <a:custGeom>
            <a:avLst/>
            <a:gdLst/>
            <a:ahLst/>
            <a:rect l="l" t="t" r="r" b="b"/>
            <a:pathLst>
              <a:path w="21600" h="21600">
                <a:moveTo>
                  <a:pt x="0" y="0"/>
                </a:moveTo>
                <a:lnTo>
                  <a:pt x="21600" y="21600"/>
                </a:lnTo>
              </a:path>
            </a:pathLst>
          </a:custGeom>
          <a:noFill/>
          <a:ln w="76320">
            <a:solidFill>
              <a:srgbClr val="83992a"/>
            </a:solidFill>
            <a:round/>
            <a:tailEnd len="med" type="triangle" w="med"/>
          </a:ln>
        </p:spPr>
        <p:style>
          <a:lnRef idx="0"/>
          <a:fillRef idx="0"/>
          <a:effectRef idx="0"/>
          <a:fontRef idx="minor"/>
        </p:style>
      </p:sp>
      <p:sp>
        <p:nvSpPr>
          <p:cNvPr id="268" name="CustomShape 5"/>
          <p:cNvSpPr/>
          <p:nvPr/>
        </p:nvSpPr>
        <p:spPr>
          <a:xfrm>
            <a:off x="3920400" y="868320"/>
            <a:ext cx="4595040" cy="86688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US" sz="4400" spc="-1" strike="noStrike">
                <a:solidFill>
                  <a:srgbClr val="000000"/>
                </a:solidFill>
                <a:latin typeface="华文仿宋"/>
                <a:ea typeface="华文仿宋"/>
              </a:rPr>
              <a:t>类和对象的区别？</a:t>
            </a:r>
            <a:endParaRPr b="0" lang="en-US" sz="4400" spc="-1" strike="noStrike">
              <a:latin typeface="Arial"/>
            </a:endParaRPr>
          </a:p>
        </p:txBody>
      </p:sp>
    </p:spTree>
  </p:cSld>
  <p:timing>
    <p:tnLst>
      <p:par>
        <p:cTn id="165" dur="indefinite" restart="never" nodeType="tmRoot">
          <p:childTnLst>
            <p:seq>
              <p:cTn id="166" dur="indefinite" nodeType="mainSeq">
                <p:childTnLst>
                  <p:par>
                    <p:cTn id="167" fill="hold">
                      <p:stCondLst>
                        <p:cond delay="indefinite"/>
                      </p:stCondLst>
                      <p:childTnLst>
                        <p:par>
                          <p:cTn id="168" fill="hold">
                            <p:stCondLst>
                              <p:cond delay="0"/>
                            </p:stCondLst>
                            <p:childTnLst>
                              <p:par>
                                <p:cTn id="169" nodeType="clickEffect" fill="hold" presetClass="entr" presetID="10">
                                  <p:stCondLst>
                                    <p:cond delay="0"/>
                                  </p:stCondLst>
                                  <p:childTnLst>
                                    <p:set>
                                      <p:cBhvr>
                                        <p:cTn id="170" dur="1" fill="hold">
                                          <p:stCondLst>
                                            <p:cond delay="0"/>
                                          </p:stCondLst>
                                        </p:cTn>
                                        <p:tgtEl>
                                          <p:spTgt spid="262"/>
                                        </p:tgtEl>
                                        <p:attrNameLst>
                                          <p:attrName>style.visibility</p:attrName>
                                        </p:attrNameLst>
                                      </p:cBhvr>
                                      <p:to>
                                        <p:strVal val="visible"/>
                                      </p:to>
                                    </p:set>
                                    <p:animEffect filter="fade" transition="in">
                                      <p:cBhvr additive="repl">
                                        <p:cTn id="171" dur="500"/>
                                        <p:tgtEl>
                                          <p:spTgt spid="262"/>
                                        </p:tgtEl>
                                      </p:cBhvr>
                                    </p:animEffect>
                                  </p:childTnLst>
                                </p:cTn>
                              </p:par>
                              <p:par>
                                <p:cTn id="172" nodeType="withEffect" fill="hold" presetClass="entr" presetID="10">
                                  <p:stCondLst>
                                    <p:cond delay="0"/>
                                  </p:stCondLst>
                                  <p:childTnLst>
                                    <p:set>
                                      <p:cBhvr>
                                        <p:cTn id="173" dur="1" fill="hold">
                                          <p:stCondLst>
                                            <p:cond delay="0"/>
                                          </p:stCondLst>
                                        </p:cTn>
                                        <p:tgtEl>
                                          <p:spTgt spid="266"/>
                                        </p:tgtEl>
                                        <p:attrNameLst>
                                          <p:attrName>style.visibility</p:attrName>
                                        </p:attrNameLst>
                                      </p:cBhvr>
                                      <p:to>
                                        <p:strVal val="visible"/>
                                      </p:to>
                                    </p:set>
                                    <p:animEffect filter="fade" transition="in">
                                      <p:cBhvr additive="repl">
                                        <p:cTn id="174" dur="500"/>
                                        <p:tgtEl>
                                          <p:spTgt spid="266"/>
                                        </p:tgtEl>
                                      </p:cBhvr>
                                    </p:animEffect>
                                  </p:childTnLst>
                                </p:cTn>
                              </p:par>
                              <p:par>
                                <p:cTn id="175" nodeType="withEffect" fill="hold" presetClass="entr" presetID="10">
                                  <p:stCondLst>
                                    <p:cond delay="0"/>
                                  </p:stCondLst>
                                  <p:childTnLst>
                                    <p:set>
                                      <p:cBhvr>
                                        <p:cTn id="176" dur="1" fill="hold">
                                          <p:stCondLst>
                                            <p:cond delay="0"/>
                                          </p:stCondLst>
                                        </p:cTn>
                                        <p:tgtEl>
                                          <p:spTgt spid="265"/>
                                        </p:tgtEl>
                                        <p:attrNameLst>
                                          <p:attrName>style.visibility</p:attrName>
                                        </p:attrNameLst>
                                      </p:cBhvr>
                                      <p:to>
                                        <p:strVal val="visible"/>
                                      </p:to>
                                    </p:set>
                                    <p:animEffect filter="fade" transition="in">
                                      <p:cBhvr additive="repl">
                                        <p:cTn id="177" dur="500"/>
                                        <p:tgtEl>
                                          <p:spTgt spid="265"/>
                                        </p:tgtEl>
                                      </p:cBhvr>
                                    </p:animEffect>
                                  </p:childTnLst>
                                </p:cTn>
                              </p:par>
                            </p:childTnLst>
                          </p:cTn>
                        </p:par>
                      </p:childTnLst>
                    </p:cTn>
                  </p:par>
                  <p:par>
                    <p:cTn id="178" fill="hold">
                      <p:stCondLst>
                        <p:cond delay="indefinite"/>
                      </p:stCondLst>
                      <p:childTnLst>
                        <p:par>
                          <p:cTn id="179" fill="hold">
                            <p:stCondLst>
                              <p:cond delay="0"/>
                            </p:stCondLst>
                            <p:childTnLst>
                              <p:par>
                                <p:cTn id="180" nodeType="clickEffect" fill="hold" presetClass="entr" presetID="10">
                                  <p:stCondLst>
                                    <p:cond delay="0"/>
                                  </p:stCondLst>
                                  <p:childTnLst>
                                    <p:set>
                                      <p:cBhvr>
                                        <p:cTn id="181" dur="1" fill="hold">
                                          <p:stCondLst>
                                            <p:cond delay="0"/>
                                          </p:stCondLst>
                                        </p:cTn>
                                        <p:tgtEl>
                                          <p:spTgt spid="263"/>
                                        </p:tgtEl>
                                        <p:attrNameLst>
                                          <p:attrName>style.visibility</p:attrName>
                                        </p:attrNameLst>
                                      </p:cBhvr>
                                      <p:to>
                                        <p:strVal val="visible"/>
                                      </p:to>
                                    </p:set>
                                    <p:animEffect filter="fade" transition="in">
                                      <p:cBhvr additive="repl">
                                        <p:cTn id="182" dur="500"/>
                                        <p:tgtEl>
                                          <p:spTgt spid="263"/>
                                        </p:tgtEl>
                                      </p:cBhvr>
                                    </p:animEffect>
                                  </p:childTnLst>
                                </p:cTn>
                              </p:par>
                              <p:par>
                                <p:cTn id="183" nodeType="withEffect" fill="hold" presetClass="entr" presetID="10">
                                  <p:stCondLst>
                                    <p:cond delay="0"/>
                                  </p:stCondLst>
                                  <p:childTnLst>
                                    <p:set>
                                      <p:cBhvr>
                                        <p:cTn id="184" dur="1" fill="hold">
                                          <p:stCondLst>
                                            <p:cond delay="0"/>
                                          </p:stCondLst>
                                        </p:cTn>
                                        <p:tgtEl>
                                          <p:spTgt spid="267"/>
                                        </p:tgtEl>
                                        <p:attrNameLst>
                                          <p:attrName>style.visibility</p:attrName>
                                        </p:attrNameLst>
                                      </p:cBhvr>
                                      <p:to>
                                        <p:strVal val="visible"/>
                                      </p:to>
                                    </p:set>
                                    <p:animEffect filter="fade" transition="in">
                                      <p:cBhvr additive="repl">
                                        <p:cTn id="185" dur="500"/>
                                        <p:tgtEl>
                                          <p:spTgt spid="267"/>
                                        </p:tgtEl>
                                      </p:cBhvr>
                                    </p:animEffect>
                                  </p:childTnLst>
                                </p:cTn>
                              </p:par>
                              <p:par>
                                <p:cTn id="186" nodeType="withEffect" fill="hold" presetClass="entr" presetID="10">
                                  <p:stCondLst>
                                    <p:cond delay="0"/>
                                  </p:stCondLst>
                                  <p:childTnLst>
                                    <p:set>
                                      <p:cBhvr>
                                        <p:cTn id="187" dur="1" fill="hold">
                                          <p:stCondLst>
                                            <p:cond delay="0"/>
                                          </p:stCondLst>
                                        </p:cTn>
                                        <p:tgtEl>
                                          <p:spTgt spid="264"/>
                                        </p:tgtEl>
                                        <p:attrNameLst>
                                          <p:attrName>style.visibility</p:attrName>
                                        </p:attrNameLst>
                                      </p:cBhvr>
                                      <p:to>
                                        <p:strVal val="visible"/>
                                      </p:to>
                                    </p:set>
                                    <p:animEffect filter="fade" transition="in">
                                      <p:cBhvr additive="repl">
                                        <p:cTn id="188" dur="500"/>
                                        <p:tgtEl>
                                          <p:spTgt spid="26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814</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2019-11-20T15:16:51Z</dcterms:created>
  <dc:creator>Chit Choon Lim</dc:creator>
  <dc:description/>
  <dc:language>zh-CN</dc:language>
  <cp:lastModifiedBy/>
  <dcterms:modified xsi:type="dcterms:W3CDTF">2019-11-25T11:13:47Z</dcterms:modified>
  <cp:revision>36</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宽屏</vt:lpwstr>
  </property>
  <property fmtid="{D5CDD505-2E9C-101B-9397-08002B2CF9AE}" pid="9" name="ScaleCrop">
    <vt:bool>0</vt:bool>
  </property>
  <property fmtid="{D5CDD505-2E9C-101B-9397-08002B2CF9AE}" pid="10" name="ShareDoc">
    <vt:bool>0</vt:bool>
  </property>
  <property fmtid="{D5CDD505-2E9C-101B-9397-08002B2CF9AE}" pid="11" name="Slides">
    <vt:i4>15</vt:i4>
  </property>
</Properties>
</file>